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1"/>
  </p:notesMasterIdLst>
  <p:sldIdLst>
    <p:sldId id="296" r:id="rId2"/>
    <p:sldId id="399" r:id="rId3"/>
    <p:sldId id="400" r:id="rId4"/>
    <p:sldId id="401" r:id="rId5"/>
    <p:sldId id="403" r:id="rId6"/>
    <p:sldId id="402" r:id="rId7"/>
    <p:sldId id="404" r:id="rId8"/>
    <p:sldId id="405" r:id="rId9"/>
    <p:sldId id="345" r:id="rId10"/>
    <p:sldId id="346" r:id="rId11"/>
    <p:sldId id="347" r:id="rId12"/>
    <p:sldId id="397" r:id="rId13"/>
    <p:sldId id="348" r:id="rId14"/>
    <p:sldId id="380" r:id="rId15"/>
    <p:sldId id="349" r:id="rId16"/>
    <p:sldId id="350" r:id="rId17"/>
    <p:sldId id="351" r:id="rId18"/>
    <p:sldId id="352" r:id="rId19"/>
    <p:sldId id="406" r:id="rId20"/>
    <p:sldId id="354" r:id="rId21"/>
    <p:sldId id="355" r:id="rId22"/>
    <p:sldId id="356" r:id="rId23"/>
    <p:sldId id="357" r:id="rId24"/>
    <p:sldId id="358" r:id="rId25"/>
    <p:sldId id="407" r:id="rId26"/>
    <p:sldId id="408" r:id="rId27"/>
    <p:sldId id="362" r:id="rId28"/>
    <p:sldId id="409" r:id="rId29"/>
    <p:sldId id="369" r:id="rId30"/>
    <p:sldId id="375" r:id="rId31"/>
    <p:sldId id="376" r:id="rId32"/>
    <p:sldId id="377" r:id="rId33"/>
    <p:sldId id="378" r:id="rId34"/>
    <p:sldId id="381" r:id="rId35"/>
    <p:sldId id="379" r:id="rId36"/>
    <p:sldId id="398" r:id="rId37"/>
    <p:sldId id="364" r:id="rId38"/>
    <p:sldId id="370" r:id="rId39"/>
    <p:sldId id="368" r:id="rId40"/>
  </p:sldIdLst>
  <p:sldSz cx="12192000" cy="6858000"/>
  <p:notesSz cx="6799263" cy="99298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6000" autoAdjust="0"/>
  </p:normalViewPr>
  <p:slideViewPr>
    <p:cSldViewPr snapToGrid="0">
      <p:cViewPr varScale="1">
        <p:scale>
          <a:sx n="109" d="100"/>
          <a:sy n="109" d="100"/>
        </p:scale>
        <p:origin x="6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3604C-1244-4E6C-8382-46AFA31D73D7}" type="datetimeFigureOut">
              <a:rPr lang="zh-TW" altLang="en-US" smtClean="0"/>
              <a:t>2022/10/7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19A04-9D9A-4FE2-8C86-B6D39F8988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588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913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967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632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231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DAB9-E3A3-4000-A4EF-1944BC1C07C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7973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DAB9-E3A3-4000-A4EF-1944BC1C07C4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8107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DAB9-E3A3-4000-A4EF-1944BC1C07C4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800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DAB9-E3A3-4000-A4EF-1944BC1C07C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0697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DAB9-E3A3-4000-A4EF-1944BC1C07C4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210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DAB9-E3A3-4000-A4EF-1944BC1C07C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357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398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 noChangeArrowheads="1"/>
          </p:cNvSpPr>
          <p:nvPr/>
        </p:nvSpPr>
        <p:spPr bwMode="auto">
          <a:xfrm>
            <a:off x="812800" y="1238250"/>
            <a:ext cx="105664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2000" b="1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  <a:rtl val="0"/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2641600" y="3981450"/>
            <a:ext cx="8682892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2000" b="1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  <a:rtl val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 rot="16200000">
            <a:off x="8692877" y="4263903"/>
            <a:ext cx="400110" cy="4632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eaVert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4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Arial"/>
                <a:sym typeface="Arial"/>
                <a:rtl val="0"/>
              </a:rPr>
              <a:t>Digital </a:t>
            </a:r>
            <a:r>
              <a:rPr lang="en-US" altLang="zh-TW" sz="1400" i="1">
                <a:solidFill>
                  <a:srgbClr val="000000"/>
                </a:solidFill>
                <a:latin typeface="Times New Roman" pitchFamily="18" charset="0"/>
                <a:cs typeface="Arial"/>
                <a:sym typeface="Arial"/>
                <a:rtl val="0"/>
              </a:rPr>
              <a:t>Integrated Circuit </a:t>
            </a:r>
            <a:r>
              <a:rPr lang="en-US" altLang="zh-TW" sz="14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Arial"/>
                <a:sym typeface="Arial"/>
                <a:rtl val="0"/>
              </a:rPr>
              <a:t>Design Laboratory 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155" y="6092826"/>
            <a:ext cx="1017953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3" y="46039"/>
            <a:ext cx="998416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 rot="16200000">
            <a:off x="4039403" y="-2909949"/>
            <a:ext cx="723275" cy="66215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eaVert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4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Arial"/>
                <a:sym typeface="Arial"/>
                <a:rtl val="0"/>
              </a:rPr>
              <a:t>Department of Computer Science and Information Engineering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4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Arial"/>
                <a:sym typeface="Arial"/>
                <a:rtl val="0"/>
              </a:rPr>
              <a:t>National Cheng Kung University</a:t>
            </a:r>
          </a:p>
        </p:txBody>
      </p:sp>
      <p:sp>
        <p:nvSpPr>
          <p:cNvPr id="3399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1543050"/>
            <a:ext cx="10163908" cy="1752600"/>
          </a:xfrm>
        </p:spPr>
        <p:txBody>
          <a:bodyPr/>
          <a:lstStyle>
            <a:lvl1pPr>
              <a:defRPr i="1"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3399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81450"/>
            <a:ext cx="8737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0"/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3483096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BB791E-8DC5-475A-B77B-695AA02C232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45441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118601" y="277814"/>
            <a:ext cx="2835030" cy="577373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1" y="277814"/>
            <a:ext cx="8321431" cy="57737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EA5D57-3468-4E25-B5AE-C876081E00C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97812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C2E83B-6F92-40C2-B042-FB44B030C70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166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247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33AAAD-7A26-477A-BEEC-FE6886FEFB1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111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1" y="1484313"/>
            <a:ext cx="5578231" cy="4567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75401" y="1484313"/>
            <a:ext cx="5578230" cy="4567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0D244B-B3BD-4662-BC3D-2376D77A7C3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8210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ECF66D-E0DC-4C03-B319-106D4780943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555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674E8D-0157-4DD9-B43D-A9E9A36E03B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3688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AFB60A-C1DF-4D1D-8BA1-63C16123C9C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4103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7385" y="273051"/>
            <a:ext cx="681501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BDD009-BF31-4F3F-830C-4BF16B54B34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50588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7EC5F-D92C-47E3-A6A4-1A6B396D4F7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0874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7813"/>
            <a:ext cx="11344031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484313"/>
            <a:ext cx="11344031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3389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200">
                <a:latin typeface="+mn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 b="1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3389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latin typeface="+mn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 b="1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3389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931CC5A-5D22-4D0E-8EBA-A29ED05063E4}" type="slidenum">
              <a:rPr lang="en-US" altLang="zh-TW" b="1">
                <a:solidFill>
                  <a:srgbClr val="000000"/>
                </a:solidFill>
                <a:cs typeface="Arial"/>
                <a:sym typeface="Arial"/>
                <a:rtl val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 b="1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508000" y="228600"/>
            <a:ext cx="109728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2000" b="1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  <a:rtl val="0"/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2000" b="1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94739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2800" b="1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kumimoji="1" sz="2200" b="1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kumimoji="1" b="1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reurl.cc/eOQK7Q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8519" y="1896665"/>
            <a:ext cx="8258175" cy="1423988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LAB </a:t>
            </a:r>
            <a:r>
              <a:rPr lang="en-US" altLang="zh-TW" i="0" dirty="0">
                <a:latin typeface="Arial" panose="020B0604020202020204" pitchFamily="34" charset="0"/>
                <a:cs typeface="Arial" panose="020B0604020202020204" pitchFamily="34" charset="0"/>
              </a:rPr>
              <a:t>- 04</a:t>
            </a:r>
            <a:endParaRPr lang="zh-TW" altLang="en-US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08318" y="4628030"/>
            <a:ext cx="7099300" cy="1423988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/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陳培殷老師</a:t>
            </a: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國立成功大學   資訊工程系</a:t>
            </a: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57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522304" y="201587"/>
            <a:ext cx="11344031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r>
              <a:rPr lang="en-US" altLang="zh-TW" sz="3200" kern="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kern="0" dirty="0">
                <a:latin typeface="Arial" panose="020B0604020202020204" pitchFamily="34" charset="0"/>
                <a:cs typeface="Arial" panose="020B0604020202020204" pitchFamily="34" charset="0"/>
              </a:rPr>
              <a:t> (2/19)</a:t>
            </a:r>
            <a:endParaRPr lang="zh-TW" altLang="en-US" sz="32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2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E4128B-5BC9-49A4-AF5A-803A2749D8E3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200" b="1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890338" y="1055440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Create a New Project – </a:t>
            </a:r>
          </a:p>
          <a:p>
            <a:pPr marL="669925" lvl="1" indent="-325438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q"/>
              <a:defRPr/>
            </a:pPr>
            <a:r>
              <a:rPr lang="en-US" altLang="zh-TW" sz="2200" b="1" kern="0" dirty="0">
                <a:cs typeface="Arial" panose="020B0604020202020204" pitchFamily="34" charset="0"/>
              </a:rPr>
              <a:t>Open New Project Wizard (File → New Project Wizard…)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49955" b="3575"/>
          <a:stretch/>
        </p:blipFill>
        <p:spPr>
          <a:xfrm>
            <a:off x="2150532" y="2043630"/>
            <a:ext cx="7433733" cy="4028382"/>
          </a:xfrm>
          <a:prstGeom prst="rect">
            <a:avLst/>
          </a:prstGeom>
        </p:spPr>
      </p:pic>
      <p:sp>
        <p:nvSpPr>
          <p:cNvPr id="35847" name="矩形 1"/>
          <p:cNvSpPr>
            <a:spLocks noChangeArrowheads="1"/>
          </p:cNvSpPr>
          <p:nvPr/>
        </p:nvSpPr>
        <p:spPr bwMode="auto">
          <a:xfrm>
            <a:off x="2150532" y="2487024"/>
            <a:ext cx="990601" cy="112243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5203719" y="3079691"/>
            <a:ext cx="765282" cy="256176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1360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807" y="2048440"/>
            <a:ext cx="4810593" cy="3728504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786064" y="1081930"/>
            <a:ext cx="10371220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Specify the working directory and the name of the </a:t>
            </a:r>
            <a:r>
              <a:rPr lang="en-US" altLang="en-US" sz="2800" b="1" kern="0" dirty="0">
                <a:cs typeface="Arial" panose="020B0604020202020204" pitchFamily="34" charset="0"/>
              </a:rPr>
              <a:t>project</a:t>
            </a:r>
            <a:endParaRPr lang="en-US" altLang="zh-TW" sz="2800" b="1" kern="0" dirty="0">
              <a:cs typeface="Arial" panose="020B0604020202020204" pitchFamily="34" charset="0"/>
            </a:endParaRPr>
          </a:p>
        </p:txBody>
      </p:sp>
      <p:sp>
        <p:nvSpPr>
          <p:cNvPr id="36867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68DA70-31F8-44CA-A966-0F9DABAE082F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200" b="1"/>
          </a:p>
        </p:txBody>
      </p:sp>
      <p:sp>
        <p:nvSpPr>
          <p:cNvPr id="36870" name="矩形 1"/>
          <p:cNvSpPr>
            <a:spLocks noChangeArrowheads="1"/>
          </p:cNvSpPr>
          <p:nvPr/>
        </p:nvSpPr>
        <p:spPr bwMode="auto">
          <a:xfrm>
            <a:off x="6902803" y="2562549"/>
            <a:ext cx="4374797" cy="176169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6871" name="矩形 1"/>
          <p:cNvSpPr>
            <a:spLocks noChangeArrowheads="1"/>
          </p:cNvSpPr>
          <p:nvPr/>
        </p:nvSpPr>
        <p:spPr bwMode="auto">
          <a:xfrm>
            <a:off x="9506524" y="5479887"/>
            <a:ext cx="567419" cy="183038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4" name="向右箭號 23"/>
          <p:cNvSpPr/>
          <p:nvPr/>
        </p:nvSpPr>
        <p:spPr bwMode="auto">
          <a:xfrm>
            <a:off x="5701011" y="3486840"/>
            <a:ext cx="966442" cy="351433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36873" name="矩形 1"/>
          <p:cNvSpPr>
            <a:spLocks noChangeArrowheads="1"/>
          </p:cNvSpPr>
          <p:nvPr/>
        </p:nvSpPr>
        <p:spPr bwMode="auto">
          <a:xfrm>
            <a:off x="6897008" y="2852737"/>
            <a:ext cx="4380592" cy="186796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6874" name="矩形 1"/>
          <p:cNvSpPr>
            <a:spLocks noChangeArrowheads="1"/>
          </p:cNvSpPr>
          <p:nvPr/>
        </p:nvSpPr>
        <p:spPr bwMode="auto">
          <a:xfrm>
            <a:off x="6902803" y="3122272"/>
            <a:ext cx="4374797" cy="165896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6875" name="文字方塊 1"/>
          <p:cNvSpPr txBox="1">
            <a:spLocks noChangeArrowheads="1"/>
          </p:cNvSpPr>
          <p:nvPr/>
        </p:nvSpPr>
        <p:spPr bwMode="auto">
          <a:xfrm>
            <a:off x="8572113" y="2482920"/>
            <a:ext cx="18688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可先新增資料夾</a:t>
            </a:r>
          </a:p>
        </p:txBody>
      </p:sp>
      <p:sp>
        <p:nvSpPr>
          <p:cNvPr id="36876" name="文字方塊 14"/>
          <p:cNvSpPr txBox="1">
            <a:spLocks noChangeArrowheads="1"/>
          </p:cNvSpPr>
          <p:nvPr/>
        </p:nvSpPr>
        <p:spPr bwMode="auto">
          <a:xfrm>
            <a:off x="7999389" y="2890364"/>
            <a:ext cx="20745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請記住</a:t>
            </a:r>
            <a:r>
              <a:rPr lang="en-US" altLang="zh-TW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!</a:t>
            </a: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名稱要相同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547604" y="226409"/>
            <a:ext cx="11344031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r>
              <a:rPr lang="en-US" altLang="zh-TW" sz="3200" kern="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kern="0" dirty="0">
                <a:latin typeface="Arial" panose="020B0604020202020204" pitchFamily="34" charset="0"/>
                <a:cs typeface="Arial" panose="020B0604020202020204" pitchFamily="34" charset="0"/>
              </a:rPr>
              <a:t> (3/19)</a:t>
            </a:r>
            <a:endParaRPr lang="zh-TW" altLang="en-US" sz="32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64" y="2039302"/>
            <a:ext cx="4810593" cy="373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76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672455" y="2384637"/>
            <a:ext cx="4696054" cy="3667175"/>
            <a:chOff x="948029" y="1998132"/>
            <a:chExt cx="4157371" cy="3246515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029" y="1998132"/>
              <a:ext cx="4157371" cy="3246515"/>
            </a:xfrm>
            <a:prstGeom prst="rect">
              <a:avLst/>
            </a:prstGeom>
          </p:spPr>
        </p:pic>
        <p:sp>
          <p:nvSpPr>
            <p:cNvPr id="18" name="矩形 1"/>
            <p:cNvSpPr>
              <a:spLocks noChangeArrowheads="1"/>
            </p:cNvSpPr>
            <p:nvPr/>
          </p:nvSpPr>
          <p:spPr bwMode="auto">
            <a:xfrm>
              <a:off x="1040595" y="2503451"/>
              <a:ext cx="3023405" cy="282082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9" name="矩形 1"/>
            <p:cNvSpPr>
              <a:spLocks noChangeArrowheads="1"/>
            </p:cNvSpPr>
            <p:nvPr/>
          </p:nvSpPr>
          <p:spPr bwMode="auto">
            <a:xfrm>
              <a:off x="3381375" y="5013325"/>
              <a:ext cx="371476" cy="111126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37890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E075E9-ED1C-4A65-BC33-7C937363F67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 b="1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855905" y="956580"/>
            <a:ext cx="10879739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Select “Empty project”. Then, click “Next”.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Select design files. Or click “Next” to skip this step.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6834943" y="2384637"/>
            <a:ext cx="4725680" cy="3667175"/>
            <a:chOff x="6533214" y="2141970"/>
            <a:chExt cx="4157371" cy="3226161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3214" y="2141970"/>
              <a:ext cx="4157371" cy="3226161"/>
            </a:xfrm>
            <a:prstGeom prst="rect">
              <a:avLst/>
            </a:prstGeom>
          </p:spPr>
        </p:pic>
        <p:sp>
          <p:nvSpPr>
            <p:cNvPr id="37893" name="矩形 1"/>
            <p:cNvSpPr>
              <a:spLocks noChangeArrowheads="1"/>
            </p:cNvSpPr>
            <p:nvPr/>
          </p:nvSpPr>
          <p:spPr bwMode="auto">
            <a:xfrm>
              <a:off x="8979694" y="5145881"/>
              <a:ext cx="371476" cy="9903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(4/19)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向右箭號 29"/>
          <p:cNvSpPr/>
          <p:nvPr/>
        </p:nvSpPr>
        <p:spPr bwMode="auto">
          <a:xfrm>
            <a:off x="5682626" y="4218224"/>
            <a:ext cx="838200" cy="304800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3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8766175" y="6243638"/>
            <a:ext cx="2844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E075E9-ED1C-4A65-BC33-7C937363F67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 b="1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36106" y="952773"/>
            <a:ext cx="10879739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Specify device settings - </a:t>
            </a:r>
            <a:r>
              <a:rPr lang="en-US" altLang="zh-TW" sz="2400" b="1" kern="0" dirty="0">
                <a:solidFill>
                  <a:srgbClr val="FF0000"/>
                </a:solidFill>
                <a:cs typeface="Arial" panose="020B0604020202020204" pitchFamily="34" charset="0"/>
              </a:rPr>
              <a:t>(DE0-CV Device family are used). </a:t>
            </a:r>
            <a:r>
              <a:rPr lang="en-US" altLang="zh-TW" sz="2400" b="1" kern="0" dirty="0">
                <a:cs typeface="Arial" panose="020B0604020202020204" pitchFamily="34" charset="0"/>
              </a:rPr>
              <a:t>Click “Next.”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defRPr/>
            </a:pPr>
            <a:endParaRPr lang="en-US" altLang="zh-TW" sz="2800" b="1" kern="0" dirty="0">
              <a:cs typeface="Arial" panose="020B0604020202020204" pitchFamily="34" charset="0"/>
            </a:endParaRPr>
          </a:p>
        </p:txBody>
      </p:sp>
      <p:sp>
        <p:nvSpPr>
          <p:cNvPr id="37899" name="文字方塊 1"/>
          <p:cNvSpPr txBox="1">
            <a:spLocks noChangeArrowheads="1"/>
          </p:cNvSpPr>
          <p:nvPr/>
        </p:nvSpPr>
        <p:spPr bwMode="auto">
          <a:xfrm>
            <a:off x="869377" y="4402861"/>
            <a:ext cx="2623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b="1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5CEFA4F23C7</a:t>
            </a:r>
            <a:endParaRPr lang="zh-TW" altLang="en-US" sz="2800" b="1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(5/19)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640667" y="1596119"/>
            <a:ext cx="5968999" cy="4448874"/>
            <a:chOff x="3640667" y="1596119"/>
            <a:chExt cx="5968999" cy="4448874"/>
          </a:xfrm>
        </p:grpSpPr>
        <p:pic>
          <p:nvPicPr>
            <p:cNvPr id="8194" name="Picture 2" descr="https://scontent-hkg3-1.xx.fbcdn.net/v/t34.0-12/14717085_1182137248511008_5798329149020461279_n.jpg?oh=a11fb8a535817854f5a9021226c07546&amp;oe=5813862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9630" y="1596119"/>
              <a:ext cx="5730036" cy="444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895" name="矩形 1"/>
            <p:cNvSpPr>
              <a:spLocks noChangeArrowheads="1"/>
            </p:cNvSpPr>
            <p:nvPr/>
          </p:nvSpPr>
          <p:spPr bwMode="auto">
            <a:xfrm>
              <a:off x="4224715" y="2959850"/>
              <a:ext cx="2472418" cy="223617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7896" name="矩形 1"/>
            <p:cNvSpPr>
              <a:spLocks noChangeArrowheads="1"/>
            </p:cNvSpPr>
            <p:nvPr/>
          </p:nvSpPr>
          <p:spPr bwMode="auto">
            <a:xfrm>
              <a:off x="4155923" y="4596076"/>
              <a:ext cx="5083175" cy="136791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7897" name="矩形 1"/>
            <p:cNvSpPr>
              <a:spLocks noChangeArrowheads="1"/>
            </p:cNvSpPr>
            <p:nvPr/>
          </p:nvSpPr>
          <p:spPr bwMode="auto">
            <a:xfrm>
              <a:off x="7252813" y="5720402"/>
              <a:ext cx="492125" cy="15875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cxnSp>
          <p:nvCxnSpPr>
            <p:cNvPr id="5" name="直線單箭頭接點 4"/>
            <p:cNvCxnSpPr/>
            <p:nvPr/>
          </p:nvCxnSpPr>
          <p:spPr bwMode="auto">
            <a:xfrm flipH="1">
              <a:off x="3640667" y="4664471"/>
              <a:ext cx="433006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67192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(6/19)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1" y="1112838"/>
            <a:ext cx="11344031" cy="4567237"/>
          </a:xfrm>
        </p:spPr>
        <p:txBody>
          <a:bodyPr/>
          <a:lstStyle/>
          <a:p>
            <a:r>
              <a:rPr lang="en-US" altLang="zh-TW" sz="2400" dirty="0"/>
              <a:t>Specify EDA Tool – (</a:t>
            </a:r>
            <a:r>
              <a:rPr lang="en-US" altLang="zh-TW" sz="2400" dirty="0" err="1">
                <a:solidFill>
                  <a:srgbClr val="FF0000"/>
                </a:solidFill>
              </a:rPr>
              <a:t>Modelsim</a:t>
            </a:r>
            <a:r>
              <a:rPr lang="en-US" altLang="zh-TW" sz="2400" dirty="0">
                <a:solidFill>
                  <a:srgbClr val="FF0000"/>
                </a:solidFill>
              </a:rPr>
              <a:t>-Altera</a:t>
            </a:r>
            <a:r>
              <a:rPr lang="en-US" altLang="zh-TW" sz="2400" dirty="0"/>
              <a:t> is selected for simulation). Click “Finish.”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53" y="1665287"/>
            <a:ext cx="5478221" cy="4271269"/>
          </a:xfrm>
          <a:prstGeom prst="rect">
            <a:avLst/>
          </a:prstGeom>
        </p:spPr>
      </p:pic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3396390" y="2783982"/>
            <a:ext cx="5147535" cy="197343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6991351" y="5610972"/>
            <a:ext cx="495300" cy="197343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7000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/>
          <a:srcRect l="49961" r="23355" b="39456"/>
          <a:stretch/>
        </p:blipFill>
        <p:spPr>
          <a:xfrm>
            <a:off x="853254" y="2472031"/>
            <a:ext cx="5658944" cy="3611269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903287" y="1163472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Edit a new file by opening a Verilog HDL file</a:t>
            </a:r>
          </a:p>
          <a:p>
            <a:pPr marL="669925" lvl="1" indent="-325438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q"/>
              <a:defRPr/>
            </a:pPr>
            <a:r>
              <a:rPr lang="en-US" altLang="zh-TW" sz="2200" b="1" kern="0" dirty="0">
                <a:cs typeface="Arial" panose="020B0604020202020204" pitchFamily="34" charset="0"/>
              </a:rPr>
              <a:t>(File → New → </a:t>
            </a:r>
            <a:r>
              <a:rPr lang="en-US" altLang="zh-TW" sz="2200" b="1" kern="0" dirty="0">
                <a:solidFill>
                  <a:srgbClr val="FF0000"/>
                </a:solidFill>
                <a:cs typeface="Arial" panose="020B0604020202020204" pitchFamily="34" charset="0"/>
              </a:rPr>
              <a:t>Verilog HDL File </a:t>
            </a:r>
            <a:r>
              <a:rPr lang="en-US" altLang="zh-TW" sz="2200" b="1" kern="0" dirty="0">
                <a:cs typeface="Arial" panose="020B0604020202020204" pitchFamily="34" charset="0"/>
              </a:rPr>
              <a:t>→ OK)</a:t>
            </a:r>
            <a:endParaRPr lang="en-US" altLang="zh-TW" sz="2200" b="1" kern="0" baseline="-25000" dirty="0">
              <a:cs typeface="Arial" panose="020B0604020202020204" pitchFamily="34" charset="0"/>
            </a:endParaRPr>
          </a:p>
        </p:txBody>
      </p:sp>
      <p:sp>
        <p:nvSpPr>
          <p:cNvPr id="38915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E786A60-0A47-4B2A-8247-CD88BAFC6895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 b="1"/>
          </a:p>
        </p:txBody>
      </p:sp>
      <p:sp>
        <p:nvSpPr>
          <p:cNvPr id="20" name="向右箭號 19"/>
          <p:cNvSpPr/>
          <p:nvPr/>
        </p:nvSpPr>
        <p:spPr bwMode="auto">
          <a:xfrm>
            <a:off x="6741619" y="3917950"/>
            <a:ext cx="838200" cy="304800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38919" name="矩形 1"/>
          <p:cNvSpPr>
            <a:spLocks noChangeArrowheads="1"/>
          </p:cNvSpPr>
          <p:nvPr/>
        </p:nvSpPr>
        <p:spPr bwMode="auto">
          <a:xfrm>
            <a:off x="853254" y="2708615"/>
            <a:ext cx="1442271" cy="142251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7809240" y="2362200"/>
            <a:ext cx="2355632" cy="3721100"/>
            <a:chOff x="7809240" y="2362200"/>
            <a:chExt cx="2355632" cy="3721100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9240" y="2362200"/>
              <a:ext cx="2355632" cy="3721100"/>
            </a:xfrm>
            <a:prstGeom prst="rect">
              <a:avLst/>
            </a:prstGeom>
          </p:spPr>
        </p:pic>
        <p:sp>
          <p:nvSpPr>
            <p:cNvPr id="38920" name="矩形 1"/>
            <p:cNvSpPr>
              <a:spLocks noChangeArrowheads="1"/>
            </p:cNvSpPr>
            <p:nvPr/>
          </p:nvSpPr>
          <p:spPr bwMode="auto">
            <a:xfrm>
              <a:off x="8305453" y="3850202"/>
              <a:ext cx="1565622" cy="143446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8921" name="矩形 1"/>
            <p:cNvSpPr>
              <a:spLocks noChangeArrowheads="1"/>
            </p:cNvSpPr>
            <p:nvPr/>
          </p:nvSpPr>
          <p:spPr bwMode="auto">
            <a:xfrm>
              <a:off x="8128903" y="5749416"/>
              <a:ext cx="573784" cy="163938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(7/19)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139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6703724-4ED0-4522-9866-21BF2C1C56CF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 b="1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38465" y="1151942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Write Verilog code</a:t>
            </a:r>
          </a:p>
        </p:txBody>
      </p:sp>
      <p:sp>
        <p:nvSpPr>
          <p:cNvPr id="39940" name="文字方塊 5"/>
          <p:cNvSpPr txBox="1">
            <a:spLocks noChangeArrowheads="1"/>
          </p:cNvSpPr>
          <p:nvPr/>
        </p:nvSpPr>
        <p:spPr bwMode="auto">
          <a:xfrm>
            <a:off x="1481016" y="1802107"/>
            <a:ext cx="4800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module name </a:t>
            </a:r>
            <a:r>
              <a:rPr lang="zh-TW" altLang="en-US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一定要跟 </a:t>
            </a:r>
            <a:r>
              <a:rPr lang="en-US" altLang="zh-TW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name</a:t>
            </a:r>
            <a:r>
              <a:rPr lang="zh-TW" altLang="en-US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相同 </a:t>
            </a:r>
            <a:r>
              <a:rPr lang="en-US" altLang="zh-TW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  <a:endParaRPr lang="zh-TW" altLang="en-US" sz="16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608760" y="2487613"/>
          <a:ext cx="4057348" cy="151447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014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4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4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25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</a:rPr>
                        <a:t>輸入</a:t>
                      </a:r>
                      <a:r>
                        <a:rPr lang="en-US" sz="1400" kern="100" dirty="0">
                          <a:effectLst/>
                        </a:rPr>
                        <a:t>(input)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輸出</a:t>
                      </a:r>
                      <a:r>
                        <a:rPr lang="en-US" sz="1400" kern="100">
                          <a:effectLst/>
                        </a:rPr>
                        <a:t>(output)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被加數</a:t>
                      </a:r>
                      <a:r>
                        <a:rPr lang="en-US" sz="1400" kern="100">
                          <a:effectLst/>
                        </a:rPr>
                        <a:t>(a)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</a:rPr>
                        <a:t>加數</a:t>
                      </a:r>
                      <a:r>
                        <a:rPr lang="en-US" sz="1400" kern="100" dirty="0">
                          <a:effectLst/>
                        </a:rPr>
                        <a:t>(b)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和</a:t>
                      </a:r>
                      <a:r>
                        <a:rPr lang="en-US" sz="1400" kern="100">
                          <a:effectLst/>
                        </a:rPr>
                        <a:t>(sum)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進位</a:t>
                      </a:r>
                      <a:r>
                        <a:rPr lang="en-US" sz="1400" kern="100">
                          <a:effectLst/>
                        </a:rPr>
                        <a:t>(carry)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1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997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87" y="4373563"/>
            <a:ext cx="3298825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010585"/>
              </p:ext>
            </p:extLst>
          </p:nvPr>
        </p:nvGraphicFramePr>
        <p:xfrm>
          <a:off x="2127584" y="2262189"/>
          <a:ext cx="3854450" cy="3714750"/>
        </p:xfrm>
        <a:graphic>
          <a:graphicData uri="http://schemas.openxmlformats.org/drawingml/2006/table">
            <a:tbl>
              <a:tblPr/>
              <a:tblGrid>
                <a:gridCol w="27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1:</a:t>
                      </a:r>
                      <a:endParaRPr kumimoji="0" lang="zh-TW" altLang="zh-TW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//File Name</a:t>
                      </a:r>
                      <a:r>
                        <a:rPr kumimoji="0" lang="zh-TW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：</a:t>
                      </a:r>
                      <a:r>
                        <a:rPr kumimoji="0" lang="en-US" altLang="zh-TW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Half_Adder.v</a:t>
                      </a:r>
                      <a:endParaRPr kumimoji="0" lang="zh-TW" altLang="zh-TW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2: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module	</a:t>
                      </a:r>
                      <a:r>
                        <a:rPr kumimoji="0" lang="en-US" altLang="zh-TW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half_adder</a:t>
                      </a:r>
                      <a:r>
                        <a:rPr kumimoji="0" lang="en-US" altLang="zh-TW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(a, b, sum, carry);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3: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input	a, b;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4: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output	sum, carry;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5: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 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assign sum = a ^ b;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7: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assign carry = a &amp; b;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8: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 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9: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endmodule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(8/19)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723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CB830C-468F-44B3-A0D5-FD2E1704B8B9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 b="1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914401" y="1115345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Compiling the Designed Circuit   (synthesis </a:t>
            </a:r>
            <a:r>
              <a:rPr lang="zh-TW" altLang="en-US" sz="2800" b="1" kern="0" dirty="0">
                <a:cs typeface="Arial" panose="020B0604020202020204" pitchFamily="34" charset="0"/>
              </a:rPr>
              <a:t>合成</a:t>
            </a:r>
            <a:r>
              <a:rPr lang="en-US" altLang="zh-TW" sz="2800" b="1" kern="0" dirty="0">
                <a:cs typeface="Arial" panose="020B0604020202020204" pitchFamily="34" charset="0"/>
              </a:rPr>
              <a:t>)</a:t>
            </a:r>
          </a:p>
          <a:p>
            <a:pPr marL="669925" lvl="1" indent="-325438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q"/>
              <a:defRPr/>
            </a:pPr>
            <a:r>
              <a:rPr lang="en-US" altLang="zh-TW" sz="2200" b="1" kern="0" dirty="0">
                <a:cs typeface="Arial" panose="020B0604020202020204" pitchFamily="34" charset="0"/>
              </a:rPr>
              <a:t>(Processing → Start Compilation)</a:t>
            </a:r>
            <a:endParaRPr lang="en-US" altLang="zh-TW" sz="2200" b="1" kern="0" baseline="-25000" dirty="0">
              <a:cs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(9/19)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55672" r="34973" b="71004"/>
          <a:stretch/>
        </p:blipFill>
        <p:spPr>
          <a:xfrm>
            <a:off x="3758313" y="2321845"/>
            <a:ext cx="4090286" cy="356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07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1637" b="3574"/>
          <a:stretch/>
        </p:blipFill>
        <p:spPr>
          <a:xfrm>
            <a:off x="2234201" y="1671876"/>
            <a:ext cx="8094830" cy="4384199"/>
          </a:xfrm>
          <a:prstGeom prst="rect">
            <a:avLst/>
          </a:prstGeom>
        </p:spPr>
      </p:pic>
      <p:sp>
        <p:nvSpPr>
          <p:cNvPr id="41986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27238F6-5C3A-4334-B272-25DEAC4894CC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 b="1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01701" y="1020452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Successful compilation</a:t>
            </a:r>
          </a:p>
        </p:txBody>
      </p:sp>
      <p:sp>
        <p:nvSpPr>
          <p:cNvPr id="41990" name="矩形 1"/>
          <p:cNvSpPr>
            <a:spLocks noChangeArrowheads="1"/>
          </p:cNvSpPr>
          <p:nvPr/>
        </p:nvSpPr>
        <p:spPr bwMode="auto">
          <a:xfrm>
            <a:off x="2347081" y="5159614"/>
            <a:ext cx="7876419" cy="676036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991" name="矩形 1"/>
          <p:cNvSpPr>
            <a:spLocks noChangeArrowheads="1"/>
          </p:cNvSpPr>
          <p:nvPr/>
        </p:nvSpPr>
        <p:spPr bwMode="auto">
          <a:xfrm>
            <a:off x="2234201" y="3812867"/>
            <a:ext cx="1385299" cy="1159184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(10/19)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07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/>
          <a:srcRect l="49961" r="23355" b="39456"/>
          <a:stretch/>
        </p:blipFill>
        <p:spPr>
          <a:xfrm>
            <a:off x="853254" y="2472031"/>
            <a:ext cx="5658944" cy="3611269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903287" y="1163472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Edit a new file by opening a Verilog HDL file</a:t>
            </a:r>
          </a:p>
          <a:p>
            <a:pPr marL="669925" lvl="1" indent="-325438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q"/>
              <a:defRPr/>
            </a:pPr>
            <a:r>
              <a:rPr lang="en-US" altLang="zh-TW" sz="2200" b="1" kern="0" dirty="0">
                <a:cs typeface="Arial" panose="020B0604020202020204" pitchFamily="34" charset="0"/>
              </a:rPr>
              <a:t>(File → New → </a:t>
            </a:r>
            <a:r>
              <a:rPr lang="en-US" altLang="zh-TW" sz="2200" b="1" kern="0" dirty="0">
                <a:solidFill>
                  <a:srgbClr val="FF0000"/>
                </a:solidFill>
                <a:cs typeface="Arial" panose="020B0604020202020204" pitchFamily="34" charset="0"/>
              </a:rPr>
              <a:t>University Program VWF</a:t>
            </a:r>
            <a:r>
              <a:rPr lang="en-US" altLang="zh-TW" sz="2200" b="1" kern="0" dirty="0">
                <a:cs typeface="Arial" panose="020B0604020202020204" pitchFamily="34" charset="0"/>
              </a:rPr>
              <a:t>→ OK)</a:t>
            </a:r>
            <a:endParaRPr lang="en-US" altLang="zh-TW" sz="2200" b="1" kern="0" baseline="-25000" dirty="0">
              <a:cs typeface="Arial" panose="020B0604020202020204" pitchFamily="34" charset="0"/>
            </a:endParaRPr>
          </a:p>
        </p:txBody>
      </p:sp>
      <p:sp>
        <p:nvSpPr>
          <p:cNvPr id="38915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E786A60-0A47-4B2A-8247-CD88BAFC6895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 b="1"/>
          </a:p>
        </p:txBody>
      </p:sp>
      <p:sp>
        <p:nvSpPr>
          <p:cNvPr id="20" name="向右箭號 19"/>
          <p:cNvSpPr/>
          <p:nvPr/>
        </p:nvSpPr>
        <p:spPr bwMode="auto">
          <a:xfrm>
            <a:off x="6741619" y="3917950"/>
            <a:ext cx="838200" cy="304800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38919" name="矩形 1"/>
          <p:cNvSpPr>
            <a:spLocks noChangeArrowheads="1"/>
          </p:cNvSpPr>
          <p:nvPr/>
        </p:nvSpPr>
        <p:spPr bwMode="auto">
          <a:xfrm>
            <a:off x="853254" y="2708615"/>
            <a:ext cx="1442271" cy="142251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(11/19)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79469E2-2630-6DE3-2B92-BDB2C8A10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47" y="2234193"/>
            <a:ext cx="2574906" cy="396643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3B2B7F5-93D0-68DB-0B2C-BC16A0DC32B5}"/>
              </a:ext>
            </a:extLst>
          </p:cNvPr>
          <p:cNvSpPr/>
          <p:nvPr/>
        </p:nvSpPr>
        <p:spPr bwMode="auto">
          <a:xfrm>
            <a:off x="8212015" y="5046785"/>
            <a:ext cx="2567354" cy="23739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A8485A-BB47-8B10-43B0-D275BDA760A3}"/>
              </a:ext>
            </a:extLst>
          </p:cNvPr>
          <p:cNvSpPr/>
          <p:nvPr/>
        </p:nvSpPr>
        <p:spPr bwMode="auto">
          <a:xfrm>
            <a:off x="8737600" y="5920216"/>
            <a:ext cx="673100" cy="23739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3610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31387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下載網址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https://reurl.cc/eOQK7Q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3" name="投影片編號版面配置區 9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082F42-0CA3-4E75-803E-2FEDCAAB785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b="1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D40599E-784E-59FC-C75C-2F07E293C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760" y="1995854"/>
            <a:ext cx="5345724" cy="397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54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1B35699-2BB6-A613-7C61-AF093E8A2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075" y="3067337"/>
            <a:ext cx="3124636" cy="24768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9BE213A-118F-0E43-D81C-4B11F7379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058" y="2429141"/>
            <a:ext cx="5356879" cy="3379598"/>
          </a:xfrm>
          <a:prstGeom prst="rect">
            <a:avLst/>
          </a:prstGeom>
        </p:spPr>
      </p:pic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358" y="1155033"/>
            <a:ext cx="11055274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Simulating the Designed Circuit</a:t>
            </a:r>
          </a:p>
          <a:p>
            <a:pPr lvl="1" eaLnBrk="1" hangingPunct="1">
              <a:buClr>
                <a:schemeClr val="accent1"/>
              </a:buCl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Use node finder to find all the I/O pins (Edit → Insert → Insert Node or Bus…)</a:t>
            </a:r>
          </a:p>
          <a:p>
            <a:pPr lvl="1" eaLnBrk="1" hangingPunct="1">
              <a:defRPr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035" name="群組 23"/>
          <p:cNvGrpSpPr>
            <a:grpSpLocks/>
          </p:cNvGrpSpPr>
          <p:nvPr/>
        </p:nvGrpSpPr>
        <p:grpSpPr bwMode="auto">
          <a:xfrm>
            <a:off x="2095500" y="2584116"/>
            <a:ext cx="8556625" cy="1874044"/>
            <a:chOff x="1093369" y="2724150"/>
            <a:chExt cx="8556625" cy="1874044"/>
          </a:xfrm>
        </p:grpSpPr>
        <p:sp>
          <p:nvSpPr>
            <p:cNvPr id="44040" name="矩形 1"/>
            <p:cNvSpPr>
              <a:spLocks noChangeArrowheads="1"/>
            </p:cNvSpPr>
            <p:nvPr/>
          </p:nvSpPr>
          <p:spPr bwMode="auto">
            <a:xfrm>
              <a:off x="1093369" y="2724150"/>
              <a:ext cx="300037" cy="123825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4041" name="矩形 1"/>
            <p:cNvSpPr>
              <a:spLocks noChangeArrowheads="1"/>
            </p:cNvSpPr>
            <p:nvPr/>
          </p:nvSpPr>
          <p:spPr bwMode="auto">
            <a:xfrm>
              <a:off x="1093369" y="3053723"/>
              <a:ext cx="1652588" cy="117475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4042" name="矩形 1"/>
            <p:cNvSpPr>
              <a:spLocks noChangeArrowheads="1"/>
            </p:cNvSpPr>
            <p:nvPr/>
          </p:nvSpPr>
          <p:spPr bwMode="auto">
            <a:xfrm>
              <a:off x="2914651" y="3081961"/>
              <a:ext cx="869950" cy="115553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0" name="向右箭號 19"/>
            <p:cNvSpPr/>
            <p:nvPr/>
          </p:nvSpPr>
          <p:spPr bwMode="auto">
            <a:xfrm>
              <a:off x="5893041" y="4293394"/>
              <a:ext cx="838200" cy="304800"/>
            </a:xfrm>
            <a:prstGeom prst="rightArrow">
              <a:avLst>
                <a:gd name="adj1" fmla="val 50000"/>
                <a:gd name="adj2" fmla="val 91604"/>
              </a:avLst>
            </a:prstGeom>
            <a:solidFill>
              <a:schemeClr val="tx2">
                <a:lumMod val="40000"/>
                <a:lumOff val="6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TW" altLang="en-US">
                <a:latin typeface="Arial" charset="0"/>
              </a:endParaRPr>
            </a:p>
          </p:txBody>
        </p:sp>
        <p:sp>
          <p:nvSpPr>
            <p:cNvPr id="44044" name="矩形 1"/>
            <p:cNvSpPr>
              <a:spLocks noChangeArrowheads="1"/>
            </p:cNvSpPr>
            <p:nvPr/>
          </p:nvSpPr>
          <p:spPr bwMode="auto">
            <a:xfrm>
              <a:off x="8900030" y="4376738"/>
              <a:ext cx="749964" cy="202406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44036" name="投影片編號版面配置區 1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9786BF7-1879-4693-AECE-D73D47A84C63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 b="1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Simulation (12/19)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64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B550C871-97CA-8956-9622-1A9088BF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984" y="2601737"/>
            <a:ext cx="4605451" cy="338272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BE97D6D-86F7-B5A2-F5C4-FD992F7C5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49" y="2326481"/>
            <a:ext cx="4605451" cy="3264484"/>
          </a:xfrm>
          <a:prstGeom prst="rect">
            <a:avLst/>
          </a:prstGeom>
        </p:spPr>
      </p:pic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19981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Simulating the Designed Circuit</a:t>
            </a:r>
          </a:p>
          <a:p>
            <a:pPr lvl="1">
              <a:buClr>
                <a:schemeClr val="accent1"/>
              </a:buCl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Selecting nodes to insert into the Waveform Editor</a:t>
            </a:r>
          </a:p>
        </p:txBody>
      </p:sp>
      <p:sp>
        <p:nvSpPr>
          <p:cNvPr id="45062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5063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5071" name="投影片編號版面配置區 1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01D28C8-79BA-4B4E-A46E-3D4DC3A14597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 b="1"/>
          </a:p>
        </p:txBody>
      </p:sp>
      <p:grpSp>
        <p:nvGrpSpPr>
          <p:cNvPr id="2" name="群組 1"/>
          <p:cNvGrpSpPr/>
          <p:nvPr/>
        </p:nvGrpSpPr>
        <p:grpSpPr>
          <a:xfrm>
            <a:off x="264545" y="2692666"/>
            <a:ext cx="10695191" cy="2129755"/>
            <a:chOff x="838623" y="2809207"/>
            <a:chExt cx="9749419" cy="1941422"/>
          </a:xfrm>
        </p:grpSpPr>
        <p:sp>
          <p:nvSpPr>
            <p:cNvPr id="45064" name="矩形 1"/>
            <p:cNvSpPr>
              <a:spLocks noChangeArrowheads="1"/>
            </p:cNvSpPr>
            <p:nvPr/>
          </p:nvSpPr>
          <p:spPr bwMode="auto">
            <a:xfrm>
              <a:off x="3179191" y="2809207"/>
              <a:ext cx="1332907" cy="14605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5065" name="矩形 1"/>
            <p:cNvSpPr>
              <a:spLocks noChangeArrowheads="1"/>
            </p:cNvSpPr>
            <p:nvPr/>
          </p:nvSpPr>
          <p:spPr bwMode="auto">
            <a:xfrm>
              <a:off x="4260750" y="3052096"/>
              <a:ext cx="301625" cy="14605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5066" name="矩形 1"/>
            <p:cNvSpPr>
              <a:spLocks noChangeArrowheads="1"/>
            </p:cNvSpPr>
            <p:nvPr/>
          </p:nvSpPr>
          <p:spPr bwMode="auto">
            <a:xfrm>
              <a:off x="1282806" y="3660120"/>
              <a:ext cx="1687513" cy="728066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 dirty="0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5067" name="矩形 1"/>
            <p:cNvSpPr>
              <a:spLocks noChangeArrowheads="1"/>
            </p:cNvSpPr>
            <p:nvPr/>
          </p:nvSpPr>
          <p:spPr bwMode="auto">
            <a:xfrm>
              <a:off x="6637437" y="3871149"/>
              <a:ext cx="1687512" cy="854079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5068" name="矩形 1"/>
            <p:cNvSpPr>
              <a:spLocks noChangeArrowheads="1"/>
            </p:cNvSpPr>
            <p:nvPr/>
          </p:nvSpPr>
          <p:spPr bwMode="auto">
            <a:xfrm>
              <a:off x="8542239" y="4112428"/>
              <a:ext cx="201613" cy="14605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 dirty="0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5069" name="矩形 1"/>
            <p:cNvSpPr>
              <a:spLocks noChangeArrowheads="1"/>
            </p:cNvSpPr>
            <p:nvPr/>
          </p:nvSpPr>
          <p:spPr bwMode="auto">
            <a:xfrm>
              <a:off x="10126079" y="3034730"/>
              <a:ext cx="461963" cy="14605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" name="向右箭號 29"/>
            <p:cNvSpPr/>
            <p:nvPr/>
          </p:nvSpPr>
          <p:spPr bwMode="auto">
            <a:xfrm>
              <a:off x="5391150" y="4115714"/>
              <a:ext cx="838200" cy="304800"/>
            </a:xfrm>
            <a:prstGeom prst="rightArrow">
              <a:avLst>
                <a:gd name="adj1" fmla="val 50000"/>
                <a:gd name="adj2" fmla="val 91604"/>
              </a:avLst>
            </a:prstGeom>
            <a:solidFill>
              <a:schemeClr val="tx2">
                <a:lumMod val="40000"/>
                <a:lumOff val="6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TW" altLang="en-US">
                <a:latin typeface="Arial" charset="0"/>
              </a:endParaRPr>
            </a:p>
          </p:txBody>
        </p:sp>
        <p:sp>
          <p:nvSpPr>
            <p:cNvPr id="45072" name="文字方塊 18"/>
            <p:cNvSpPr txBox="1">
              <a:spLocks noChangeArrowheads="1"/>
            </p:cNvSpPr>
            <p:nvPr/>
          </p:nvSpPr>
          <p:spPr bwMode="auto">
            <a:xfrm>
              <a:off x="838623" y="4412491"/>
              <a:ext cx="367347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TW" altLang="en-US" sz="1600" b="1" dirty="0">
                  <a:solidFill>
                    <a:srgbClr val="0000FF"/>
                  </a:solidFill>
                  <a:latin typeface="標楷體" panose="03000509000000000000" pitchFamily="65" charset="-120"/>
                </a:rPr>
                <a:t>沒跑出</a:t>
              </a:r>
              <a:r>
                <a:rPr lang="en-US" altLang="zh-TW" sz="1600" b="1" dirty="0">
                  <a:solidFill>
                    <a:srgbClr val="0000FF"/>
                  </a:solidFill>
                  <a:latin typeface="標楷體" panose="03000509000000000000" pitchFamily="65" charset="-120"/>
                </a:rPr>
                <a:t>pin</a:t>
              </a:r>
              <a:r>
                <a:rPr lang="zh-TW" altLang="en-US" sz="1600" b="1" dirty="0">
                  <a:solidFill>
                    <a:srgbClr val="0000FF"/>
                  </a:solidFill>
                  <a:latin typeface="標楷體" panose="03000509000000000000" pitchFamily="65" charset="-120"/>
                </a:rPr>
                <a:t>腳，表示你剛剛忘記</a:t>
              </a:r>
              <a:r>
                <a:rPr lang="en-US" altLang="zh-TW" sz="1600" b="1" dirty="0">
                  <a:solidFill>
                    <a:srgbClr val="0000FF"/>
                  </a:solidFill>
                  <a:latin typeface="標楷體" panose="03000509000000000000" pitchFamily="65" charset="-120"/>
                </a:rPr>
                <a:t>compile</a:t>
              </a:r>
              <a:endPara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</a:endParaRPr>
            </a:p>
          </p:txBody>
        </p:sp>
      </p:grp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Simulation (13/19)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字方塊 18">
            <a:extLst>
              <a:ext uri="{FF2B5EF4-FFF2-40B4-BE49-F238E27FC236}">
                <a16:creationId xmlns:a16="http://schemas.microsoft.com/office/drawing/2014/main" id="{2DFFBEF4-C3A2-14EC-C6AB-F4A9188C2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984" y="4794556"/>
            <a:ext cx="5950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全選</a:t>
            </a:r>
          </a:p>
        </p:txBody>
      </p:sp>
    </p:spTree>
    <p:extLst>
      <p:ext uri="{BB962C8B-B14F-4D97-AF65-F5344CB8AC3E}">
        <p14:creationId xmlns:p14="http://schemas.microsoft.com/office/powerpoint/2010/main" val="1583131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813C394-FFA4-FD88-4953-675806C5A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32" y="2843037"/>
            <a:ext cx="3172268" cy="2505425"/>
          </a:xfrm>
          <a:prstGeom prst="rect">
            <a:avLst/>
          </a:prstGeom>
        </p:spPr>
      </p:pic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1128714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Simulating the Designed Circuit</a:t>
            </a:r>
          </a:p>
          <a:p>
            <a:pPr lvl="1">
              <a:buClr>
                <a:schemeClr val="accent1"/>
              </a:buCl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Selecting nodes to insert into the Waveform Editor</a:t>
            </a:r>
          </a:p>
        </p:txBody>
      </p:sp>
      <p:sp>
        <p:nvSpPr>
          <p:cNvPr id="46084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6085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6088" name="投影片編號版面配置區 1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057554D-9D27-433B-9E14-6945E96059DF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 b="1"/>
          </a:p>
        </p:txBody>
      </p:sp>
      <p:sp>
        <p:nvSpPr>
          <p:cNvPr id="23" name="向右箭號 22"/>
          <p:cNvSpPr/>
          <p:nvPr/>
        </p:nvSpPr>
        <p:spPr bwMode="auto">
          <a:xfrm>
            <a:off x="5021028" y="4240923"/>
            <a:ext cx="922292" cy="335379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Simulation (14/19)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40B5F95-8DEB-00A5-33DF-C64EB0947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877" y="2504994"/>
            <a:ext cx="5155445" cy="3471863"/>
          </a:xfrm>
          <a:prstGeom prst="rect">
            <a:avLst/>
          </a:prstGeom>
        </p:spPr>
      </p:pic>
      <p:sp>
        <p:nvSpPr>
          <p:cNvPr id="8" name="矩形 1">
            <a:extLst>
              <a:ext uri="{FF2B5EF4-FFF2-40B4-BE49-F238E27FC236}">
                <a16:creationId xmlns:a16="http://schemas.microsoft.com/office/drawing/2014/main" id="{616D0CE8-F54D-C180-538F-9FF412CFD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9185" y="3240610"/>
            <a:ext cx="896090" cy="26725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3791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40604C5-278B-05EC-F57B-64B0B7FA1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164" y="2282428"/>
            <a:ext cx="4601062" cy="372072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AAB96A6-00B1-7F26-E4E0-5588BA883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2355851"/>
            <a:ext cx="4293132" cy="3573881"/>
          </a:xfrm>
          <a:prstGeom prst="rect">
            <a:avLst/>
          </a:prstGeom>
        </p:spPr>
      </p:pic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647" y="1149351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Simulating the Designed Circuit</a:t>
            </a:r>
          </a:p>
          <a:p>
            <a:pPr lvl="1">
              <a:buClr>
                <a:schemeClr val="accent1"/>
              </a:buCl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Select and edit waveform</a:t>
            </a:r>
          </a:p>
        </p:txBody>
      </p:sp>
      <p:sp>
        <p:nvSpPr>
          <p:cNvPr id="4711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711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1247774" y="2719973"/>
            <a:ext cx="4822603" cy="1575218"/>
            <a:chOff x="1232906" y="3440113"/>
            <a:chExt cx="4822603" cy="1575218"/>
          </a:xfrm>
        </p:grpSpPr>
        <p:sp>
          <p:nvSpPr>
            <p:cNvPr id="47112" name="矩形 1"/>
            <p:cNvSpPr>
              <a:spLocks noChangeArrowheads="1"/>
            </p:cNvSpPr>
            <p:nvPr/>
          </p:nvSpPr>
          <p:spPr bwMode="auto">
            <a:xfrm>
              <a:off x="1232906" y="3440113"/>
              <a:ext cx="82338" cy="96837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7113" name="矩形 1"/>
            <p:cNvSpPr>
              <a:spLocks noChangeArrowheads="1"/>
            </p:cNvSpPr>
            <p:nvPr/>
          </p:nvSpPr>
          <p:spPr bwMode="auto">
            <a:xfrm>
              <a:off x="2024381" y="4247356"/>
              <a:ext cx="352425" cy="138113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8" name="向右箭號 17"/>
            <p:cNvSpPr/>
            <p:nvPr/>
          </p:nvSpPr>
          <p:spPr bwMode="auto">
            <a:xfrm>
              <a:off x="5217309" y="4710531"/>
              <a:ext cx="838200" cy="304800"/>
            </a:xfrm>
            <a:prstGeom prst="rightArrow">
              <a:avLst>
                <a:gd name="adj1" fmla="val 50000"/>
                <a:gd name="adj2" fmla="val 91604"/>
              </a:avLst>
            </a:prstGeom>
            <a:solidFill>
              <a:schemeClr val="tx2">
                <a:lumMod val="40000"/>
                <a:lumOff val="6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TW" altLang="en-US">
                <a:latin typeface="Arial" charset="0"/>
              </a:endParaRPr>
            </a:p>
          </p:txBody>
        </p:sp>
      </p:grpSp>
      <p:sp>
        <p:nvSpPr>
          <p:cNvPr id="47116" name="投影片編號版面配置區 1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94EB220-887A-4C6E-A5B5-5E7FD0F44907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 b="1"/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Simulation (15/19)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18">
            <a:extLst>
              <a:ext uri="{FF2B5EF4-FFF2-40B4-BE49-F238E27FC236}">
                <a16:creationId xmlns:a16="http://schemas.microsoft.com/office/drawing/2014/main" id="{5C24EF96-98AD-4330-B97E-A0B20626C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7944" y="3192840"/>
            <a:ext cx="2031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按住並拖曳即可選取</a:t>
            </a:r>
          </a:p>
        </p:txBody>
      </p:sp>
    </p:spTree>
    <p:extLst>
      <p:ext uri="{BB962C8B-B14F-4D97-AF65-F5344CB8AC3E}">
        <p14:creationId xmlns:p14="http://schemas.microsoft.com/office/powerpoint/2010/main" val="3845378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443" y="1089026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Simulating the Designed Circuit</a:t>
            </a:r>
          </a:p>
          <a:p>
            <a:pPr lvl="1">
              <a:buClr>
                <a:schemeClr val="accent1"/>
              </a:buCl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Setting of test values</a:t>
            </a:r>
          </a:p>
        </p:txBody>
      </p:sp>
      <p:sp>
        <p:nvSpPr>
          <p:cNvPr id="48132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8133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8134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EBA8923-2BE2-4BE9-8F4A-43815275F6E4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 b="1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Simulation (16/19)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FC54B06-F215-8B1F-5052-A5A0717AA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791" y="2235759"/>
            <a:ext cx="5635649" cy="423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77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443" y="1089026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Simulating the Designed Circuit</a:t>
            </a:r>
          </a:p>
          <a:p>
            <a:pPr lvl="1">
              <a:buClr>
                <a:schemeClr val="accent1"/>
              </a:buCl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Run Functional Simulation</a:t>
            </a:r>
          </a:p>
        </p:txBody>
      </p:sp>
      <p:sp>
        <p:nvSpPr>
          <p:cNvPr id="48132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8133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8134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EBA8923-2BE2-4BE9-8F4A-43815275F6E4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 b="1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Simulation (17/19)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F2A888-A299-B566-171D-97AF56CC7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849" y="2071688"/>
            <a:ext cx="5598301" cy="45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35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443" y="1089026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Simulating the Designed Circuit</a:t>
            </a:r>
          </a:p>
          <a:p>
            <a:pPr lvl="1">
              <a:buClr>
                <a:schemeClr val="accent1"/>
              </a:buCl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Save .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vwf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32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8133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8134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EBA8923-2BE2-4BE9-8F4A-43815275F6E4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 b="1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Simulation (18/19)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9E7015-AFEF-1AA7-DBC7-D18283679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655" y="2203207"/>
            <a:ext cx="4391921" cy="4264269"/>
          </a:xfrm>
          <a:prstGeom prst="rect">
            <a:avLst/>
          </a:prstGeom>
        </p:spPr>
      </p:pic>
      <p:sp>
        <p:nvSpPr>
          <p:cNvPr id="6" name="矩形 1">
            <a:extLst>
              <a:ext uri="{FF2B5EF4-FFF2-40B4-BE49-F238E27FC236}">
                <a16:creationId xmlns:a16="http://schemas.microsoft.com/office/drawing/2014/main" id="{17B7AEB0-1D11-70C3-0FBD-C6B4F6A45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1" y="4431323"/>
            <a:ext cx="480646" cy="149469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3357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1185" y="1187534"/>
            <a:ext cx="11344031" cy="4567237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The result of functional simulation</a:t>
            </a:r>
          </a:p>
        </p:txBody>
      </p:sp>
      <p:sp>
        <p:nvSpPr>
          <p:cNvPr id="52229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2230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1" name="左-右雙向箭號 20"/>
          <p:cNvSpPr/>
          <p:nvPr/>
        </p:nvSpPr>
        <p:spPr bwMode="auto">
          <a:xfrm>
            <a:off x="6787110" y="3812421"/>
            <a:ext cx="1063625" cy="331787"/>
          </a:xfrm>
          <a:prstGeom prst="leftRightArrow">
            <a:avLst>
              <a:gd name="adj1" fmla="val 50000"/>
              <a:gd name="adj2" fmla="val 94370"/>
            </a:avLst>
          </a:prstGeom>
          <a:solidFill>
            <a:schemeClr val="tx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52232" name="投影片編號版面配置區 10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51C857-BD73-4D21-A3C6-FFD806306751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 b="1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17241" y="2896475"/>
          <a:ext cx="3468140" cy="198834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867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7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70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342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輸入</a:t>
                      </a:r>
                      <a:r>
                        <a:rPr lang="en-US" sz="1600" kern="100" dirty="0">
                          <a:effectLst/>
                        </a:rPr>
                        <a:t>(input)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輸出</a:t>
                      </a:r>
                      <a:r>
                        <a:rPr lang="en-US" sz="1600" kern="100">
                          <a:effectLst/>
                        </a:rPr>
                        <a:t>(output)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5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被加數</a:t>
                      </a:r>
                      <a:r>
                        <a:rPr lang="en-US" sz="1600" kern="100">
                          <a:effectLst/>
                        </a:rPr>
                        <a:t>(a)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加數</a:t>
                      </a:r>
                      <a:r>
                        <a:rPr lang="en-US" sz="1600" kern="100" dirty="0">
                          <a:effectLst/>
                        </a:rPr>
                        <a:t>(b)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和</a:t>
                      </a:r>
                      <a:r>
                        <a:rPr lang="en-US" sz="1600" kern="100" dirty="0">
                          <a:effectLst/>
                        </a:rPr>
                        <a:t>(sum)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進位</a:t>
                      </a:r>
                      <a:r>
                        <a:rPr lang="en-US" sz="1600" kern="100">
                          <a:effectLst/>
                        </a:rPr>
                        <a:t>(carry)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2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Simulation (19/19)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0F91998-1E47-D872-2FC5-10F28C6FD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15" y="1803508"/>
            <a:ext cx="5230589" cy="434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9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4889" y="1145381"/>
            <a:ext cx="11595101" cy="4567237"/>
          </a:xfrm>
        </p:spPr>
        <p:txBody>
          <a:bodyPr/>
          <a:lstStyle/>
          <a:p>
            <a:pPr>
              <a:defRPr/>
            </a:pPr>
            <a:r>
              <a:rPr lang="zh-TW" altLang="en-US" sz="2400">
                <a:latin typeface="Arial" panose="020B0604020202020204" pitchFamily="34" charset="0"/>
                <a:cs typeface="Arial" panose="020B0604020202020204" pitchFamily="34" charset="0"/>
              </a:rPr>
              <a:t>如果</a:t>
            </a:r>
            <a:r>
              <a:rPr lang="en-US" altLang="zh-TW" sz="240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時出現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，修改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ModelSim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-Altera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路徑</a:t>
            </a: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(Tools → Options → EDA Tool Options → </a:t>
            </a:r>
            <a:r>
              <a:rPr lang="en-US" altLang="zh-TW" sz="1400" dirty="0" err="1">
                <a:latin typeface="Arial" panose="020B0604020202020204" pitchFamily="34" charset="0"/>
                <a:cs typeface="Arial" panose="020B0604020202020204" pitchFamily="34" charset="0"/>
              </a:rPr>
              <a:t>ModelSim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-Altera → C:\intelFPGA_lite\18.1\modelsim_ase\win32aloem)</a:t>
            </a:r>
          </a:p>
        </p:txBody>
      </p:sp>
      <p:sp>
        <p:nvSpPr>
          <p:cNvPr id="52229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2230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2232" name="投影片編號版面配置區 10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51C857-BD73-4D21-A3C6-FFD806306751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 b="1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1" y="277813"/>
            <a:ext cx="11344031" cy="63896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Simulation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>
                <a:latin typeface="Arial" panose="020B0604020202020204" pitchFamily="34" charset="0"/>
                <a:cs typeface="Arial" panose="020B0604020202020204" pitchFamily="34" charset="0"/>
              </a:rPr>
              <a:t>Notice 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E22D01A-7C1A-7192-3A55-756DBDBA9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88" y="2092324"/>
            <a:ext cx="5465884" cy="4379914"/>
          </a:xfrm>
          <a:prstGeom prst="rect">
            <a:avLst/>
          </a:prstGeom>
        </p:spPr>
      </p:pic>
      <p:sp>
        <p:nvSpPr>
          <p:cNvPr id="11" name="矩形 1">
            <a:extLst>
              <a:ext uri="{FF2B5EF4-FFF2-40B4-BE49-F238E27FC236}">
                <a16:creationId xmlns:a16="http://schemas.microsoft.com/office/drawing/2014/main" id="{EF83C8D5-4194-A0DC-E234-EA604EAAF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153" y="4835769"/>
            <a:ext cx="678426" cy="9671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4" name="向右箭號 17">
            <a:extLst>
              <a:ext uri="{FF2B5EF4-FFF2-40B4-BE49-F238E27FC236}">
                <a16:creationId xmlns:a16="http://schemas.microsoft.com/office/drawing/2014/main" id="{A38AA910-1140-D1D7-8AA5-EADD65902E41}"/>
              </a:ext>
            </a:extLst>
          </p:cNvPr>
          <p:cNvSpPr/>
          <p:nvPr/>
        </p:nvSpPr>
        <p:spPr bwMode="auto">
          <a:xfrm>
            <a:off x="5624240" y="4129881"/>
            <a:ext cx="838200" cy="304800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1EB27C6-0B29-F0AA-4DD3-9900EC56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808" y="2092324"/>
            <a:ext cx="4936429" cy="4379914"/>
          </a:xfrm>
          <a:prstGeom prst="rect">
            <a:avLst/>
          </a:prstGeom>
        </p:spPr>
      </p:pic>
      <p:sp>
        <p:nvSpPr>
          <p:cNvPr id="18" name="矩形 1">
            <a:extLst>
              <a:ext uri="{FF2B5EF4-FFF2-40B4-BE49-F238E27FC236}">
                <a16:creationId xmlns:a16="http://schemas.microsoft.com/office/drawing/2014/main" id="{04F69286-E317-67AA-52F7-2B58A10BA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5653" y="2642974"/>
            <a:ext cx="678426" cy="9671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" name="矩形 1">
            <a:extLst>
              <a:ext uri="{FF2B5EF4-FFF2-40B4-BE49-F238E27FC236}">
                <a16:creationId xmlns:a16="http://schemas.microsoft.com/office/drawing/2014/main" id="{DB0455BD-E79A-4821-6BFF-854B32047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7552" y="4081523"/>
            <a:ext cx="3237697" cy="185677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466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Lab I - Half Adder</a:t>
            </a:r>
          </a:p>
        </p:txBody>
      </p:sp>
      <p:sp>
        <p:nvSpPr>
          <p:cNvPr id="54340" name="投影片編號版面配置區 10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91F00D-433D-4A41-BAB7-3EA273741B20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 b="1"/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2164658" y="1839872"/>
          <a:ext cx="7146925" cy="407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944210" imgH="3225394" progId="Visio.Drawing.6">
                  <p:embed/>
                </p:oleObj>
              </mc:Choice>
              <mc:Fallback>
                <p:oleObj name="Visio" r:id="rId2" imgW="5944210" imgH="3225394" progId="Visio.Drawing.6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4658" y="1839872"/>
                        <a:ext cx="7146925" cy="407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 bwMode="auto">
          <a:xfrm>
            <a:off x="4602689" y="3656905"/>
            <a:ext cx="6117612" cy="242240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5561508" y="3585285"/>
            <a:ext cx="3130552" cy="2070101"/>
            <a:chOff x="1674" y="1665"/>
            <a:chExt cx="1972" cy="1304"/>
          </a:xfrm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2500" y="2379"/>
              <a:ext cx="699" cy="174"/>
            </a:xfrm>
            <a:custGeom>
              <a:avLst/>
              <a:gdLst>
                <a:gd name="T0" fmla="*/ 0 w 699"/>
                <a:gd name="T1" fmla="*/ 0 h 174"/>
                <a:gd name="T2" fmla="*/ 349 w 699"/>
                <a:gd name="T3" fmla="*/ 0 h 174"/>
                <a:gd name="T4" fmla="*/ 0 w 699"/>
                <a:gd name="T5" fmla="*/ 174 h 174"/>
                <a:gd name="T6" fmla="*/ 349 w 699"/>
                <a:gd name="T7" fmla="*/ 174 h 174"/>
                <a:gd name="T8" fmla="*/ 699 w 699"/>
                <a:gd name="T9" fmla="*/ 87 h 174"/>
                <a:gd name="T10" fmla="*/ 349 w 699"/>
                <a:gd name="T11" fmla="*/ 8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9" h="174">
                  <a:moveTo>
                    <a:pt x="0" y="0"/>
                  </a:moveTo>
                  <a:lnTo>
                    <a:pt x="349" y="0"/>
                  </a:lnTo>
                  <a:moveTo>
                    <a:pt x="0" y="174"/>
                  </a:moveTo>
                  <a:lnTo>
                    <a:pt x="349" y="174"/>
                  </a:lnTo>
                  <a:moveTo>
                    <a:pt x="699" y="87"/>
                  </a:moveTo>
                  <a:lnTo>
                    <a:pt x="349" y="87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2622" y="2291"/>
              <a:ext cx="455" cy="350"/>
            </a:xfrm>
            <a:custGeom>
              <a:avLst/>
              <a:gdLst>
                <a:gd name="T0" fmla="*/ 787 w 787"/>
                <a:gd name="T1" fmla="*/ 302 h 604"/>
                <a:gd name="T2" fmla="*/ 236 w 787"/>
                <a:gd name="T3" fmla="*/ 604 h 604"/>
                <a:gd name="T4" fmla="*/ 236 w 787"/>
                <a:gd name="T5" fmla="*/ 604 h 604"/>
                <a:gd name="T6" fmla="*/ 0 w 787"/>
                <a:gd name="T7" fmla="*/ 604 h 604"/>
                <a:gd name="T8" fmla="*/ 0 w 787"/>
                <a:gd name="T9" fmla="*/ 0 h 604"/>
                <a:gd name="T10" fmla="*/ 0 w 787"/>
                <a:gd name="T11" fmla="*/ 0 h 604"/>
                <a:gd name="T12" fmla="*/ 236 w 787"/>
                <a:gd name="T13" fmla="*/ 0 h 604"/>
                <a:gd name="T14" fmla="*/ 787 w 787"/>
                <a:gd name="T15" fmla="*/ 302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7" h="604">
                  <a:moveTo>
                    <a:pt x="787" y="302"/>
                  </a:moveTo>
                  <a:cubicBezTo>
                    <a:pt x="693" y="451"/>
                    <a:pt x="488" y="563"/>
                    <a:pt x="236" y="604"/>
                  </a:cubicBezTo>
                  <a:lnTo>
                    <a:pt x="236" y="604"/>
                  </a:lnTo>
                  <a:lnTo>
                    <a:pt x="0" y="604"/>
                  </a:lnTo>
                  <a:cubicBezTo>
                    <a:pt x="146" y="413"/>
                    <a:pt x="146" y="191"/>
                    <a:pt x="0" y="0"/>
                  </a:cubicBezTo>
                  <a:lnTo>
                    <a:pt x="0" y="0"/>
                  </a:lnTo>
                  <a:lnTo>
                    <a:pt x="236" y="0"/>
                  </a:lnTo>
                  <a:cubicBezTo>
                    <a:pt x="489" y="40"/>
                    <a:pt x="694" y="153"/>
                    <a:pt x="787" y="30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2622" y="2291"/>
              <a:ext cx="455" cy="350"/>
            </a:xfrm>
            <a:custGeom>
              <a:avLst/>
              <a:gdLst>
                <a:gd name="T0" fmla="*/ 787 w 787"/>
                <a:gd name="T1" fmla="*/ 302 h 604"/>
                <a:gd name="T2" fmla="*/ 236 w 787"/>
                <a:gd name="T3" fmla="*/ 604 h 604"/>
                <a:gd name="T4" fmla="*/ 236 w 787"/>
                <a:gd name="T5" fmla="*/ 604 h 604"/>
                <a:gd name="T6" fmla="*/ 0 w 787"/>
                <a:gd name="T7" fmla="*/ 604 h 604"/>
                <a:gd name="T8" fmla="*/ 0 w 787"/>
                <a:gd name="T9" fmla="*/ 0 h 604"/>
                <a:gd name="T10" fmla="*/ 0 w 787"/>
                <a:gd name="T11" fmla="*/ 0 h 604"/>
                <a:gd name="T12" fmla="*/ 236 w 787"/>
                <a:gd name="T13" fmla="*/ 0 h 604"/>
                <a:gd name="T14" fmla="*/ 787 w 787"/>
                <a:gd name="T15" fmla="*/ 302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7" h="604">
                  <a:moveTo>
                    <a:pt x="787" y="302"/>
                  </a:moveTo>
                  <a:cubicBezTo>
                    <a:pt x="693" y="451"/>
                    <a:pt x="488" y="563"/>
                    <a:pt x="236" y="604"/>
                  </a:cubicBezTo>
                  <a:lnTo>
                    <a:pt x="236" y="604"/>
                  </a:lnTo>
                  <a:lnTo>
                    <a:pt x="0" y="604"/>
                  </a:lnTo>
                  <a:cubicBezTo>
                    <a:pt x="146" y="413"/>
                    <a:pt x="146" y="191"/>
                    <a:pt x="0" y="0"/>
                  </a:cubicBezTo>
                  <a:lnTo>
                    <a:pt x="0" y="0"/>
                  </a:lnTo>
                  <a:lnTo>
                    <a:pt x="236" y="0"/>
                  </a:lnTo>
                  <a:cubicBezTo>
                    <a:pt x="489" y="40"/>
                    <a:pt x="694" y="153"/>
                    <a:pt x="787" y="302"/>
                  </a:cubicBezTo>
                  <a:close/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2622" y="2291"/>
              <a:ext cx="455" cy="350"/>
            </a:xfrm>
            <a:custGeom>
              <a:avLst/>
              <a:gdLst>
                <a:gd name="T0" fmla="*/ 484 w 787"/>
                <a:gd name="T1" fmla="*/ 604 h 604"/>
                <a:gd name="T2" fmla="*/ 0 w 787"/>
                <a:gd name="T3" fmla="*/ 604 h 604"/>
                <a:gd name="T4" fmla="*/ 0 w 787"/>
                <a:gd name="T5" fmla="*/ 0 h 604"/>
                <a:gd name="T6" fmla="*/ 484 w 787"/>
                <a:gd name="T7" fmla="*/ 0 h 604"/>
                <a:gd name="T8" fmla="*/ 787 w 787"/>
                <a:gd name="T9" fmla="*/ 302 h 604"/>
                <a:gd name="T10" fmla="*/ 484 w 787"/>
                <a:gd name="T11" fmla="*/ 604 h 604"/>
                <a:gd name="T12" fmla="*/ 484 w 787"/>
                <a:gd name="T13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7" h="604">
                  <a:moveTo>
                    <a:pt x="484" y="604"/>
                  </a:moveTo>
                  <a:lnTo>
                    <a:pt x="0" y="604"/>
                  </a:lnTo>
                  <a:lnTo>
                    <a:pt x="0" y="0"/>
                  </a:lnTo>
                  <a:lnTo>
                    <a:pt x="484" y="0"/>
                  </a:lnTo>
                  <a:cubicBezTo>
                    <a:pt x="651" y="0"/>
                    <a:pt x="787" y="135"/>
                    <a:pt x="787" y="302"/>
                  </a:cubicBezTo>
                  <a:cubicBezTo>
                    <a:pt x="787" y="469"/>
                    <a:pt x="651" y="604"/>
                    <a:pt x="484" y="604"/>
                  </a:cubicBezTo>
                  <a:cubicBezTo>
                    <a:pt x="484" y="604"/>
                    <a:pt x="484" y="604"/>
                    <a:pt x="484" y="60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2622" y="2291"/>
              <a:ext cx="455" cy="350"/>
            </a:xfrm>
            <a:custGeom>
              <a:avLst/>
              <a:gdLst>
                <a:gd name="T0" fmla="*/ 484 w 787"/>
                <a:gd name="T1" fmla="*/ 604 h 604"/>
                <a:gd name="T2" fmla="*/ 0 w 787"/>
                <a:gd name="T3" fmla="*/ 604 h 604"/>
                <a:gd name="T4" fmla="*/ 0 w 787"/>
                <a:gd name="T5" fmla="*/ 0 h 604"/>
                <a:gd name="T6" fmla="*/ 484 w 787"/>
                <a:gd name="T7" fmla="*/ 0 h 604"/>
                <a:gd name="T8" fmla="*/ 787 w 787"/>
                <a:gd name="T9" fmla="*/ 302 h 604"/>
                <a:gd name="T10" fmla="*/ 484 w 787"/>
                <a:gd name="T11" fmla="*/ 604 h 604"/>
                <a:gd name="T12" fmla="*/ 484 w 787"/>
                <a:gd name="T13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7" h="604">
                  <a:moveTo>
                    <a:pt x="484" y="604"/>
                  </a:moveTo>
                  <a:lnTo>
                    <a:pt x="0" y="604"/>
                  </a:lnTo>
                  <a:lnTo>
                    <a:pt x="0" y="0"/>
                  </a:lnTo>
                  <a:lnTo>
                    <a:pt x="484" y="0"/>
                  </a:lnTo>
                  <a:cubicBezTo>
                    <a:pt x="651" y="0"/>
                    <a:pt x="787" y="135"/>
                    <a:pt x="787" y="302"/>
                  </a:cubicBezTo>
                  <a:cubicBezTo>
                    <a:pt x="787" y="469"/>
                    <a:pt x="651" y="604"/>
                    <a:pt x="484" y="604"/>
                  </a:cubicBezTo>
                  <a:cubicBezTo>
                    <a:pt x="484" y="604"/>
                    <a:pt x="484" y="604"/>
                    <a:pt x="484" y="604"/>
                  </a:cubicBezTo>
                  <a:close/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2673" y="2655"/>
              <a:ext cx="259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and</a:t>
              </a:r>
              <a:endPara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2886" y="2655"/>
              <a:ext cx="185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01</a:t>
              </a:r>
              <a:endPara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2500" y="1766"/>
              <a:ext cx="699" cy="175"/>
            </a:xfrm>
            <a:custGeom>
              <a:avLst/>
              <a:gdLst>
                <a:gd name="T0" fmla="*/ 0 w 699"/>
                <a:gd name="T1" fmla="*/ 0 h 175"/>
                <a:gd name="T2" fmla="*/ 349 w 699"/>
                <a:gd name="T3" fmla="*/ 0 h 175"/>
                <a:gd name="T4" fmla="*/ 0 w 699"/>
                <a:gd name="T5" fmla="*/ 175 h 175"/>
                <a:gd name="T6" fmla="*/ 349 w 699"/>
                <a:gd name="T7" fmla="*/ 175 h 175"/>
                <a:gd name="T8" fmla="*/ 699 w 699"/>
                <a:gd name="T9" fmla="*/ 88 h 175"/>
                <a:gd name="T10" fmla="*/ 349 w 699"/>
                <a:gd name="T11" fmla="*/ 8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9" h="175">
                  <a:moveTo>
                    <a:pt x="0" y="0"/>
                  </a:moveTo>
                  <a:lnTo>
                    <a:pt x="349" y="0"/>
                  </a:lnTo>
                  <a:moveTo>
                    <a:pt x="0" y="175"/>
                  </a:moveTo>
                  <a:lnTo>
                    <a:pt x="349" y="175"/>
                  </a:lnTo>
                  <a:moveTo>
                    <a:pt x="699" y="88"/>
                  </a:moveTo>
                  <a:lnTo>
                    <a:pt x="349" y="88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2622" y="1679"/>
              <a:ext cx="455" cy="350"/>
            </a:xfrm>
            <a:custGeom>
              <a:avLst/>
              <a:gdLst>
                <a:gd name="T0" fmla="*/ 787 w 787"/>
                <a:gd name="T1" fmla="*/ 303 h 605"/>
                <a:gd name="T2" fmla="*/ 236 w 787"/>
                <a:gd name="T3" fmla="*/ 605 h 605"/>
                <a:gd name="T4" fmla="*/ 236 w 787"/>
                <a:gd name="T5" fmla="*/ 605 h 605"/>
                <a:gd name="T6" fmla="*/ 0 w 787"/>
                <a:gd name="T7" fmla="*/ 605 h 605"/>
                <a:gd name="T8" fmla="*/ 0 w 787"/>
                <a:gd name="T9" fmla="*/ 0 h 605"/>
                <a:gd name="T10" fmla="*/ 0 w 787"/>
                <a:gd name="T11" fmla="*/ 0 h 605"/>
                <a:gd name="T12" fmla="*/ 236 w 787"/>
                <a:gd name="T13" fmla="*/ 0 h 605"/>
                <a:gd name="T14" fmla="*/ 787 w 787"/>
                <a:gd name="T15" fmla="*/ 303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7" h="605">
                  <a:moveTo>
                    <a:pt x="787" y="303"/>
                  </a:moveTo>
                  <a:cubicBezTo>
                    <a:pt x="693" y="452"/>
                    <a:pt x="488" y="564"/>
                    <a:pt x="236" y="605"/>
                  </a:cubicBezTo>
                  <a:lnTo>
                    <a:pt x="236" y="605"/>
                  </a:lnTo>
                  <a:lnTo>
                    <a:pt x="0" y="605"/>
                  </a:lnTo>
                  <a:cubicBezTo>
                    <a:pt x="146" y="414"/>
                    <a:pt x="146" y="192"/>
                    <a:pt x="0" y="0"/>
                  </a:cubicBezTo>
                  <a:lnTo>
                    <a:pt x="0" y="0"/>
                  </a:lnTo>
                  <a:lnTo>
                    <a:pt x="236" y="0"/>
                  </a:lnTo>
                  <a:cubicBezTo>
                    <a:pt x="489" y="41"/>
                    <a:pt x="694" y="153"/>
                    <a:pt x="787" y="30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2622" y="1679"/>
              <a:ext cx="455" cy="350"/>
            </a:xfrm>
            <a:custGeom>
              <a:avLst/>
              <a:gdLst>
                <a:gd name="T0" fmla="*/ 787 w 787"/>
                <a:gd name="T1" fmla="*/ 303 h 605"/>
                <a:gd name="T2" fmla="*/ 236 w 787"/>
                <a:gd name="T3" fmla="*/ 605 h 605"/>
                <a:gd name="T4" fmla="*/ 236 w 787"/>
                <a:gd name="T5" fmla="*/ 605 h 605"/>
                <a:gd name="T6" fmla="*/ 0 w 787"/>
                <a:gd name="T7" fmla="*/ 605 h 605"/>
                <a:gd name="T8" fmla="*/ 0 w 787"/>
                <a:gd name="T9" fmla="*/ 0 h 605"/>
                <a:gd name="T10" fmla="*/ 0 w 787"/>
                <a:gd name="T11" fmla="*/ 0 h 605"/>
                <a:gd name="T12" fmla="*/ 236 w 787"/>
                <a:gd name="T13" fmla="*/ 0 h 605"/>
                <a:gd name="T14" fmla="*/ 787 w 787"/>
                <a:gd name="T15" fmla="*/ 303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7" h="605">
                  <a:moveTo>
                    <a:pt x="787" y="303"/>
                  </a:moveTo>
                  <a:cubicBezTo>
                    <a:pt x="693" y="452"/>
                    <a:pt x="488" y="564"/>
                    <a:pt x="236" y="605"/>
                  </a:cubicBezTo>
                  <a:lnTo>
                    <a:pt x="236" y="605"/>
                  </a:lnTo>
                  <a:lnTo>
                    <a:pt x="0" y="605"/>
                  </a:lnTo>
                  <a:cubicBezTo>
                    <a:pt x="146" y="414"/>
                    <a:pt x="146" y="192"/>
                    <a:pt x="0" y="0"/>
                  </a:cubicBezTo>
                  <a:lnTo>
                    <a:pt x="0" y="0"/>
                  </a:lnTo>
                  <a:lnTo>
                    <a:pt x="236" y="0"/>
                  </a:lnTo>
                  <a:cubicBezTo>
                    <a:pt x="489" y="41"/>
                    <a:pt x="694" y="153"/>
                    <a:pt x="787" y="303"/>
                  </a:cubicBezTo>
                  <a:close/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2577" y="1679"/>
              <a:ext cx="84" cy="350"/>
            </a:xfrm>
            <a:custGeom>
              <a:avLst/>
              <a:gdLst>
                <a:gd name="T0" fmla="*/ 0 w 84"/>
                <a:gd name="T1" fmla="*/ 350 h 350"/>
                <a:gd name="T2" fmla="*/ 0 w 84"/>
                <a:gd name="T3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4" h="350">
                  <a:moveTo>
                    <a:pt x="0" y="350"/>
                  </a:moveTo>
                  <a:cubicBezTo>
                    <a:pt x="84" y="239"/>
                    <a:pt x="84" y="111"/>
                    <a:pt x="0" y="0"/>
                  </a:cubicBez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" name="Rectangle 16"/>
            <p:cNvSpPr>
              <a:spLocks noChangeArrowheads="1"/>
            </p:cNvSpPr>
            <p:nvPr/>
          </p:nvSpPr>
          <p:spPr bwMode="auto">
            <a:xfrm>
              <a:off x="2692" y="2044"/>
              <a:ext cx="222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xor</a:t>
              </a:r>
              <a:endPara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17"/>
            <p:cNvSpPr>
              <a:spLocks noChangeArrowheads="1"/>
            </p:cNvSpPr>
            <p:nvPr/>
          </p:nvSpPr>
          <p:spPr bwMode="auto">
            <a:xfrm>
              <a:off x="2868" y="2044"/>
              <a:ext cx="185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01</a:t>
              </a:r>
              <a:endPara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18"/>
            <p:cNvSpPr>
              <a:spLocks noChangeArrowheads="1"/>
            </p:cNvSpPr>
            <p:nvPr/>
          </p:nvSpPr>
          <p:spPr bwMode="auto">
            <a:xfrm>
              <a:off x="1674" y="1665"/>
              <a:ext cx="7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22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19"/>
            <p:cNvSpPr>
              <a:spLocks noChangeArrowheads="1"/>
            </p:cNvSpPr>
            <p:nvPr/>
          </p:nvSpPr>
          <p:spPr bwMode="auto">
            <a:xfrm>
              <a:off x="1674" y="2452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22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endPara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Line 20"/>
            <p:cNvSpPr>
              <a:spLocks noChangeShapeType="1"/>
            </p:cNvSpPr>
            <p:nvPr/>
          </p:nvSpPr>
          <p:spPr bwMode="auto">
            <a:xfrm flipH="1">
              <a:off x="1887" y="1766"/>
              <a:ext cx="613" cy="0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" name="Line 21"/>
            <p:cNvSpPr>
              <a:spLocks noChangeShapeType="1"/>
            </p:cNvSpPr>
            <p:nvPr/>
          </p:nvSpPr>
          <p:spPr bwMode="auto">
            <a:xfrm>
              <a:off x="1887" y="2553"/>
              <a:ext cx="613" cy="0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" name="Freeform 22"/>
            <p:cNvSpPr>
              <a:spLocks/>
            </p:cNvSpPr>
            <p:nvPr/>
          </p:nvSpPr>
          <p:spPr bwMode="auto">
            <a:xfrm>
              <a:off x="2062" y="1912"/>
              <a:ext cx="438" cy="641"/>
            </a:xfrm>
            <a:custGeom>
              <a:avLst/>
              <a:gdLst>
                <a:gd name="T0" fmla="*/ 756 w 756"/>
                <a:gd name="T1" fmla="*/ 50 h 1108"/>
                <a:gd name="T2" fmla="*/ 353 w 756"/>
                <a:gd name="T3" fmla="*/ 50 h 1108"/>
                <a:gd name="T4" fmla="*/ 302 w 756"/>
                <a:gd name="T5" fmla="*/ 0 h 1108"/>
                <a:gd name="T6" fmla="*/ 252 w 756"/>
                <a:gd name="T7" fmla="*/ 50 h 1108"/>
                <a:gd name="T8" fmla="*/ 252 w 756"/>
                <a:gd name="T9" fmla="*/ 50 h 1108"/>
                <a:gd name="T10" fmla="*/ 0 w 756"/>
                <a:gd name="T11" fmla="*/ 50 h 1108"/>
                <a:gd name="T12" fmla="*/ 0 w 756"/>
                <a:gd name="T13" fmla="*/ 1108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6" h="1108">
                  <a:moveTo>
                    <a:pt x="756" y="50"/>
                  </a:moveTo>
                  <a:lnTo>
                    <a:pt x="353" y="50"/>
                  </a:lnTo>
                  <a:cubicBezTo>
                    <a:pt x="353" y="22"/>
                    <a:pt x="330" y="0"/>
                    <a:pt x="302" y="0"/>
                  </a:cubicBezTo>
                  <a:cubicBezTo>
                    <a:pt x="274" y="0"/>
                    <a:pt x="252" y="22"/>
                    <a:pt x="252" y="50"/>
                  </a:cubicBezTo>
                  <a:cubicBezTo>
                    <a:pt x="252" y="50"/>
                    <a:pt x="252" y="50"/>
                    <a:pt x="252" y="50"/>
                  </a:cubicBezTo>
                  <a:lnTo>
                    <a:pt x="0" y="50"/>
                  </a:lnTo>
                  <a:lnTo>
                    <a:pt x="0" y="1108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" name="Freeform 23"/>
            <p:cNvSpPr>
              <a:spLocks/>
            </p:cNvSpPr>
            <p:nvPr/>
          </p:nvSpPr>
          <p:spPr bwMode="auto">
            <a:xfrm>
              <a:off x="2037" y="2528"/>
              <a:ext cx="51" cy="51"/>
            </a:xfrm>
            <a:custGeom>
              <a:avLst/>
              <a:gdLst>
                <a:gd name="T0" fmla="*/ 44 w 88"/>
                <a:gd name="T1" fmla="*/ 0 h 88"/>
                <a:gd name="T2" fmla="*/ 0 w 88"/>
                <a:gd name="T3" fmla="*/ 44 h 88"/>
                <a:gd name="T4" fmla="*/ 44 w 88"/>
                <a:gd name="T5" fmla="*/ 88 h 88"/>
                <a:gd name="T6" fmla="*/ 44 w 88"/>
                <a:gd name="T7" fmla="*/ 88 h 88"/>
                <a:gd name="T8" fmla="*/ 88 w 88"/>
                <a:gd name="T9" fmla="*/ 44 h 88"/>
                <a:gd name="T10" fmla="*/ 44 w 88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88">
                  <a:moveTo>
                    <a:pt x="44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4" y="88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68" y="88"/>
                    <a:pt x="88" y="69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2237" y="1766"/>
              <a:ext cx="263" cy="613"/>
            </a:xfrm>
            <a:custGeom>
              <a:avLst/>
              <a:gdLst>
                <a:gd name="T0" fmla="*/ 263 w 263"/>
                <a:gd name="T1" fmla="*/ 613 h 613"/>
                <a:gd name="T2" fmla="*/ 0 w 263"/>
                <a:gd name="T3" fmla="*/ 613 h 613"/>
                <a:gd name="T4" fmla="*/ 0 w 263"/>
                <a:gd name="T5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3" h="613">
                  <a:moveTo>
                    <a:pt x="263" y="613"/>
                  </a:moveTo>
                  <a:lnTo>
                    <a:pt x="0" y="613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" name="Freeform 25"/>
            <p:cNvSpPr>
              <a:spLocks/>
            </p:cNvSpPr>
            <p:nvPr/>
          </p:nvSpPr>
          <p:spPr bwMode="auto">
            <a:xfrm>
              <a:off x="2212" y="1740"/>
              <a:ext cx="51" cy="52"/>
            </a:xfrm>
            <a:custGeom>
              <a:avLst/>
              <a:gdLst>
                <a:gd name="T0" fmla="*/ 44 w 88"/>
                <a:gd name="T1" fmla="*/ 89 h 89"/>
                <a:gd name="T2" fmla="*/ 88 w 88"/>
                <a:gd name="T3" fmla="*/ 45 h 89"/>
                <a:gd name="T4" fmla="*/ 44 w 88"/>
                <a:gd name="T5" fmla="*/ 0 h 89"/>
                <a:gd name="T6" fmla="*/ 44 w 88"/>
                <a:gd name="T7" fmla="*/ 0 h 89"/>
                <a:gd name="T8" fmla="*/ 0 w 88"/>
                <a:gd name="T9" fmla="*/ 45 h 89"/>
                <a:gd name="T10" fmla="*/ 44 w 88"/>
                <a:gd name="T1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89">
                  <a:moveTo>
                    <a:pt x="44" y="89"/>
                  </a:moveTo>
                  <a:cubicBezTo>
                    <a:pt x="69" y="89"/>
                    <a:pt x="88" y="69"/>
                    <a:pt x="88" y="45"/>
                  </a:cubicBezTo>
                  <a:cubicBezTo>
                    <a:pt x="88" y="20"/>
                    <a:pt x="69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4" y="89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3231" y="1757"/>
              <a:ext cx="27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sum</a:t>
              </a:r>
              <a:endPara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3251" y="2378"/>
              <a:ext cx="3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22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c_out</a:t>
              </a:r>
              <a:endPara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41"/>
            <p:cNvSpPr>
              <a:spLocks noChangeArrowheads="1"/>
            </p:cNvSpPr>
            <p:nvPr/>
          </p:nvSpPr>
          <p:spPr bwMode="auto">
            <a:xfrm>
              <a:off x="1674" y="2795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5745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31387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解壓縮後打開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setup.bat</a:t>
            </a: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3" name="投影片編號版面配置區 9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082F42-0CA3-4E75-803E-2FEDCAAB785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b="1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E94072-7A71-E4BB-6232-4D24F194C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2029327"/>
            <a:ext cx="7954485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03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Lab I - Half Adder</a:t>
            </a:r>
          </a:p>
        </p:txBody>
      </p:sp>
      <p:sp>
        <p:nvSpPr>
          <p:cNvPr id="54340" name="投影片編號版面配置區 10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91F00D-433D-4A41-BAB7-3EA273741B20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 b="1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5381"/>
            <a:ext cx="11344031" cy="4567237"/>
          </a:xfrm>
        </p:spPr>
        <p:txBody>
          <a:bodyPr/>
          <a:lstStyle/>
          <a:p>
            <a:pPr>
              <a:defRPr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(a) Using Verilog to implement a 1-bit Half Adder</a:t>
            </a:r>
          </a:p>
          <a:p>
            <a:pPr>
              <a:defRPr/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6912" lvl="2" indent="0">
              <a:buNone/>
              <a:defRPr/>
            </a:pPr>
            <a:r>
              <a:rPr lang="zh-TW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Please implement with 3 methods</a:t>
            </a:r>
          </a:p>
          <a:p>
            <a:pPr marL="1471612" lvl="3" indent="-457200">
              <a:buClrTx/>
              <a:buSzPct val="100000"/>
              <a:buFont typeface="+mj-lt"/>
              <a:buAutoNum type="arabicParenR"/>
              <a:defRPr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Structural description</a:t>
            </a:r>
          </a:p>
          <a:p>
            <a:pPr marL="1471612" lvl="3" indent="-457200">
              <a:buClrTx/>
              <a:buSzPct val="100000"/>
              <a:buFont typeface="+mj-lt"/>
              <a:buAutoNum type="arabicParenR"/>
              <a:defRPr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Data flow description</a:t>
            </a:r>
          </a:p>
          <a:p>
            <a:pPr marL="1471612" lvl="3" indent="-457200">
              <a:buClrTx/>
              <a:buSzPct val="100000"/>
              <a:buFont typeface="+mj-lt"/>
              <a:buAutoNum type="arabicParenR"/>
              <a:defRPr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Behavioral description</a:t>
            </a:r>
          </a:p>
          <a:p>
            <a:pPr marL="801687" lvl="1" indent="-457200">
              <a:buClrTx/>
              <a:buSzPct val="100000"/>
              <a:buFont typeface="+mj-lt"/>
              <a:buAutoNum type="arabicParenR"/>
              <a:defRPr/>
            </a:pP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1687" lvl="1" indent="-457200">
              <a:buClrTx/>
              <a:buSzPct val="100000"/>
              <a:buFont typeface="+mj-lt"/>
              <a:buAutoNum type="arabicParenR"/>
              <a:defRPr/>
            </a:pP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(b) Simulation with waveform</a:t>
            </a:r>
          </a:p>
        </p:txBody>
      </p:sp>
    </p:spTree>
    <p:extLst>
      <p:ext uri="{BB962C8B-B14F-4D97-AF65-F5344CB8AC3E}">
        <p14:creationId xmlns:p14="http://schemas.microsoft.com/office/powerpoint/2010/main" val="1696907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88272" y="215909"/>
            <a:ext cx="11344031" cy="12065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defRPr/>
            </a:pP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</a:rPr>
              <a:t>Lab I - Hint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3231099-5B1C-02E0-9C8F-BCA3A916B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779" y="1171575"/>
            <a:ext cx="9230441" cy="470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36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88272" y="215909"/>
            <a:ext cx="11344031" cy="12065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defRPr/>
            </a:pP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</a:rPr>
              <a:t>Lab I - Hint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360DF8A-46D2-A9FC-DF0F-FBFF4D642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121" y="1224792"/>
            <a:ext cx="9313757" cy="489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4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88272" y="215909"/>
            <a:ext cx="11344031" cy="12065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defRPr/>
            </a:pP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</a:rPr>
              <a:t>Lab I - Hint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54F6677-3630-AD64-F12F-32206798C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927" y="1191237"/>
            <a:ext cx="9556146" cy="4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76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88272" y="215909"/>
            <a:ext cx="11344031" cy="12065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defRPr/>
            </a:pP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</a:rPr>
              <a:t>Lab I -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Simulation with waveform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534202B-55E1-0BAB-AB88-CDA322F94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2" y="1910964"/>
            <a:ext cx="6273328" cy="3036071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24F7000-8D10-8B7F-1933-184DD0993A17}"/>
              </a:ext>
            </a:extLst>
          </p:cNvPr>
          <p:cNvGraphicFramePr>
            <a:graphicFrameLocks noGrp="1"/>
          </p:cNvGraphicFramePr>
          <p:nvPr/>
        </p:nvGraphicFramePr>
        <p:xfrm>
          <a:off x="8782842" y="2769074"/>
          <a:ext cx="2974820" cy="2044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3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3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439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sum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carry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左-右雙向箭號 7">
            <a:extLst>
              <a:ext uri="{FF2B5EF4-FFF2-40B4-BE49-F238E27FC236}">
                <a16:creationId xmlns:a16="http://schemas.microsoft.com/office/drawing/2014/main" id="{DAA8507D-40E4-0AB9-F198-BE961CDE229A}"/>
              </a:ext>
            </a:extLst>
          </p:cNvPr>
          <p:cNvSpPr/>
          <p:nvPr/>
        </p:nvSpPr>
        <p:spPr bwMode="auto">
          <a:xfrm>
            <a:off x="7033303" y="3607759"/>
            <a:ext cx="1477836" cy="366856"/>
          </a:xfrm>
          <a:prstGeom prst="leftRightArrow">
            <a:avLst>
              <a:gd name="adj1" fmla="val 50000"/>
              <a:gd name="adj2" fmla="val 94370"/>
            </a:avLst>
          </a:prstGeom>
          <a:solidFill>
            <a:schemeClr val="tx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19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88272" y="215909"/>
            <a:ext cx="11344031" cy="12065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defRPr/>
            </a:pP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</a:rPr>
              <a:t>Lab II - </a:t>
            </a:r>
            <a:r>
              <a:rPr lang="en-US" altLang="zh-TW" sz="3600" b="1" dirty="0">
                <a:ea typeface="標楷體" panose="03000509000000000000" pitchFamily="65" charset="-120"/>
              </a:rPr>
              <a:t>Full Adder (1/2)</a:t>
            </a:r>
          </a:p>
          <a:p>
            <a:pPr>
              <a:defRPr/>
            </a:pPr>
            <a:endParaRPr lang="en-US" altLang="zh-TW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1575FE06-0999-2A55-408F-39557957E5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4562" y="1215634"/>
          <a:ext cx="7762875" cy="469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173066" imgH="3126334" progId="Visio.Drawing.6">
                  <p:embed/>
                </p:oleObj>
              </mc:Choice>
              <mc:Fallback>
                <p:oleObj name="Visio" r:id="rId3" imgW="5173066" imgH="3126334" progId="Visio.Drawing.6">
                  <p:embed/>
                  <p:pic>
                    <p:nvPicPr>
                      <p:cNvPr id="3" name="Object 3">
                        <a:extLst>
                          <a:ext uri="{FF2B5EF4-FFF2-40B4-BE49-F238E27FC236}">
                            <a16:creationId xmlns:a16="http://schemas.microsoft.com/office/drawing/2014/main" id="{1575FE06-0999-2A55-408F-39557957E5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2" y="1215634"/>
                        <a:ext cx="7762875" cy="469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778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88272" y="215909"/>
            <a:ext cx="11344031" cy="12065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defRPr/>
            </a:pP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</a:rPr>
              <a:t>Lab II - </a:t>
            </a:r>
            <a:r>
              <a:rPr lang="en-US" altLang="zh-TW" sz="3600" b="1" dirty="0">
                <a:ea typeface="標楷體" panose="03000509000000000000" pitchFamily="65" charset="-120"/>
              </a:rPr>
              <a:t>Full Adder (2/2)</a:t>
            </a:r>
          </a:p>
          <a:p>
            <a:pPr>
              <a:defRPr/>
            </a:pPr>
            <a:endParaRPr lang="en-US" altLang="zh-TW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88651CA8-40A8-BA4F-17AD-8B845BA49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244" y="3591800"/>
            <a:ext cx="7921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en-US" altLang="zh-TW">
                <a:latin typeface="Arial" panose="020B0604020202020204" pitchFamily="34" charset="0"/>
              </a:rPr>
              <a:t>c_in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258F4C57-CCFB-0301-5C01-42C8D0595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244" y="4168062"/>
            <a:ext cx="7921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en-US" altLang="zh-TW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EDFB6C9A-ACA6-76D8-7C52-89E56DB23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244" y="4742737"/>
            <a:ext cx="7921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en-US" altLang="zh-TW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F550307F-723F-CD9D-3D74-8D37B838A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482" y="3563225"/>
            <a:ext cx="11525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>
                <a:latin typeface="Arial" panose="020B0604020202020204" pitchFamily="34" charset="0"/>
              </a:rPr>
              <a:t>sum</a:t>
            </a: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C694EE2F-84B6-CFFD-1603-A64CB11ED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482" y="4210925"/>
            <a:ext cx="11525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>
                <a:latin typeface="Arial" panose="020B0604020202020204" pitchFamily="34" charset="0"/>
              </a:rPr>
              <a:t>c_out</a:t>
            </a: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3BF6A7E2-D14B-A93B-D408-4E9F72968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2831" y="3079037"/>
            <a:ext cx="1943100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(a⊕b) ⊕ c_in</a:t>
            </a:r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3DDC5232-C43C-F4DE-2B3C-667AB1B10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106" y="4210925"/>
            <a:ext cx="1439862" cy="86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a            sum</a:t>
            </a:r>
          </a:p>
          <a:p>
            <a:pPr algn="ctr"/>
            <a:r>
              <a:rPr lang="en-US" altLang="zh-TW">
                <a:latin typeface="Arial" panose="020B0604020202020204" pitchFamily="34" charset="0"/>
              </a:rPr>
              <a:t>Add_half</a:t>
            </a:r>
          </a:p>
          <a:p>
            <a:pPr algn="ctr"/>
            <a:r>
              <a:rPr lang="en-US" altLang="zh-TW">
                <a:latin typeface="Arial" panose="020B0604020202020204" pitchFamily="34" charset="0"/>
              </a:rPr>
              <a:t>b         c_out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1678C107-CCFF-A925-A392-7B90406AF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806" y="3634662"/>
            <a:ext cx="1439862" cy="86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dirty="0">
                <a:latin typeface="Arial" panose="020B0604020202020204" pitchFamily="34" charset="0"/>
              </a:rPr>
              <a:t>a            sum</a:t>
            </a:r>
          </a:p>
          <a:p>
            <a:pPr algn="ctr"/>
            <a:r>
              <a:rPr lang="en-US" altLang="zh-TW" dirty="0" err="1">
                <a:latin typeface="Arial" panose="020B0604020202020204" pitchFamily="34" charset="0"/>
              </a:rPr>
              <a:t>Add_half</a:t>
            </a:r>
            <a:endParaRPr lang="en-US" altLang="zh-TW" dirty="0">
              <a:latin typeface="Arial" panose="020B0604020202020204" pitchFamily="34" charset="0"/>
            </a:endParaRPr>
          </a:p>
          <a:p>
            <a:pPr algn="ctr"/>
            <a:r>
              <a:rPr lang="en-US" altLang="zh-TW" dirty="0">
                <a:latin typeface="Arial" panose="020B0604020202020204" pitchFamily="34" charset="0"/>
              </a:rPr>
              <a:t>b          </a:t>
            </a:r>
            <a:r>
              <a:rPr lang="en-US" altLang="zh-TW" dirty="0" err="1">
                <a:latin typeface="Arial" panose="020B0604020202020204" pitchFamily="34" charset="0"/>
              </a:rPr>
              <a:t>c_out</a:t>
            </a:r>
            <a:endParaRPr lang="en-US" altLang="zh-TW" dirty="0">
              <a:latin typeface="Arial" panose="020B0604020202020204" pitchFamily="34" charset="0"/>
            </a:endParaRPr>
          </a:p>
        </p:txBody>
      </p:sp>
      <p:sp>
        <p:nvSpPr>
          <p:cNvPr id="11" name="Line 20">
            <a:extLst>
              <a:ext uri="{FF2B5EF4-FFF2-40B4-BE49-F238E27FC236}">
                <a16:creationId xmlns:a16="http://schemas.microsoft.com/office/drawing/2014/main" id="{B21DF842-C1D4-433F-869E-516B508922D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8969" y="4355387"/>
            <a:ext cx="12239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" name="Oval 21">
            <a:extLst>
              <a:ext uri="{FF2B5EF4-FFF2-40B4-BE49-F238E27FC236}">
                <a16:creationId xmlns:a16="http://schemas.microsoft.com/office/drawing/2014/main" id="{8F85C076-BFE5-7B30-B330-2521982B5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407" y="3706100"/>
            <a:ext cx="142875" cy="144462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" name="Oval 22">
            <a:extLst>
              <a:ext uri="{FF2B5EF4-FFF2-40B4-BE49-F238E27FC236}">
                <a16:creationId xmlns:a16="http://schemas.microsoft.com/office/drawing/2014/main" id="{B694CD72-7B8D-B158-DCF7-1540D219E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407" y="4282363"/>
            <a:ext cx="142875" cy="1444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3C90AF10-11F4-DBD4-3D20-BF056C296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407" y="4858625"/>
            <a:ext cx="142875" cy="144462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" name="Line 24">
            <a:extLst>
              <a:ext uri="{FF2B5EF4-FFF2-40B4-BE49-F238E27FC236}">
                <a16:creationId xmlns:a16="http://schemas.microsoft.com/office/drawing/2014/main" id="{2A8F85E8-3161-A9A8-845E-1316027DD18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4282" y="4930062"/>
            <a:ext cx="5048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" name="Line 25">
            <a:extLst>
              <a:ext uri="{FF2B5EF4-FFF2-40B4-BE49-F238E27FC236}">
                <a16:creationId xmlns:a16="http://schemas.microsoft.com/office/drawing/2014/main" id="{D453C226-D651-BDF3-F514-39B27FEC07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4282" y="4355387"/>
            <a:ext cx="5048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" name="Line 26">
            <a:extLst>
              <a:ext uri="{FF2B5EF4-FFF2-40B4-BE49-F238E27FC236}">
                <a16:creationId xmlns:a16="http://schemas.microsoft.com/office/drawing/2014/main" id="{8C7BCE9C-36BD-3B53-553F-4099AE5022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4281" y="3779125"/>
            <a:ext cx="3168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9" name="Oval 27">
            <a:extLst>
              <a:ext uri="{FF2B5EF4-FFF2-40B4-BE49-F238E27FC236}">
                <a16:creationId xmlns:a16="http://schemas.microsoft.com/office/drawing/2014/main" id="{69154E7C-90A3-31F9-37B8-A52775555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1582" y="3706100"/>
            <a:ext cx="142875" cy="144462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" name="Line 28">
            <a:extLst>
              <a:ext uri="{FF2B5EF4-FFF2-40B4-BE49-F238E27FC236}">
                <a16:creationId xmlns:a16="http://schemas.microsoft.com/office/drawing/2014/main" id="{C1CA005D-00AD-8E0A-C5AE-E07569BB3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2793" y="3779125"/>
            <a:ext cx="17287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" name="Line 29">
            <a:extLst>
              <a:ext uri="{FF2B5EF4-FFF2-40B4-BE49-F238E27FC236}">
                <a16:creationId xmlns:a16="http://schemas.microsoft.com/office/drawing/2014/main" id="{1E87CD1C-2026-85E2-24CE-3650FAF893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8969" y="4930062"/>
            <a:ext cx="30591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22" name="AutoShape 30">
            <a:extLst>
              <a:ext uri="{FF2B5EF4-FFF2-40B4-BE49-F238E27FC236}">
                <a16:creationId xmlns:a16="http://schemas.microsoft.com/office/drawing/2014/main" id="{4A069CC8-7B4F-36B3-AF4F-D71281E474D3}"/>
              </a:ext>
            </a:extLst>
          </p:cNvPr>
          <p:cNvCxnSpPr>
            <a:cxnSpLocks noChangeShapeType="1"/>
            <a:endCxn id="21" idx="1"/>
          </p:cNvCxnSpPr>
          <p:nvPr/>
        </p:nvCxnSpPr>
        <p:spPr bwMode="auto">
          <a:xfrm flipH="1">
            <a:off x="7388082" y="4539538"/>
            <a:ext cx="3175" cy="4032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Oval 31">
            <a:extLst>
              <a:ext uri="{FF2B5EF4-FFF2-40B4-BE49-F238E27FC236}">
                <a16:creationId xmlns:a16="http://schemas.microsoft.com/office/drawing/2014/main" id="{CB9EE0BF-89DE-9E2D-26C0-CE7AFD731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2057" y="4383963"/>
            <a:ext cx="142875" cy="1444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4" name="Line 32">
            <a:extLst>
              <a:ext uri="{FF2B5EF4-FFF2-40B4-BE49-F238E27FC236}">
                <a16:creationId xmlns:a16="http://schemas.microsoft.com/office/drawing/2014/main" id="{68A643E6-57A7-1BE6-CCBF-E324CD325476}"/>
              </a:ext>
            </a:extLst>
          </p:cNvPr>
          <p:cNvSpPr>
            <a:spLocks noChangeShapeType="1"/>
          </p:cNvSpPr>
          <p:nvPr/>
        </p:nvSpPr>
        <p:spPr bwMode="auto">
          <a:xfrm>
            <a:off x="8446943" y="4444287"/>
            <a:ext cx="279400" cy="79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5" name="Line 33">
            <a:extLst>
              <a:ext uri="{FF2B5EF4-FFF2-40B4-BE49-F238E27FC236}">
                <a16:creationId xmlns:a16="http://schemas.microsoft.com/office/drawing/2014/main" id="{C9D9DDE4-88AA-B49C-BF70-103F6346F4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81718" y="3563225"/>
            <a:ext cx="287338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" name="Rectangle 34">
            <a:extLst>
              <a:ext uri="{FF2B5EF4-FFF2-40B4-BE49-F238E27FC236}">
                <a16:creationId xmlns:a16="http://schemas.microsoft.com/office/drawing/2014/main" id="{02C37618-38A4-94D4-879D-AC082178A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9919" y="3995025"/>
            <a:ext cx="7921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w3</a:t>
            </a:r>
          </a:p>
        </p:txBody>
      </p:sp>
      <p:sp>
        <p:nvSpPr>
          <p:cNvPr id="27" name="Rectangle 35">
            <a:extLst>
              <a:ext uri="{FF2B5EF4-FFF2-40B4-BE49-F238E27FC236}">
                <a16:creationId xmlns:a16="http://schemas.microsoft.com/office/drawing/2014/main" id="{31D003B5-0C57-2EE1-FEFC-DF02B9C15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156" y="3706101"/>
            <a:ext cx="1943100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(a⊕b) c_in</a:t>
            </a:r>
          </a:p>
        </p:txBody>
      </p:sp>
      <p:sp>
        <p:nvSpPr>
          <p:cNvPr id="28" name="Line 36">
            <a:extLst>
              <a:ext uri="{FF2B5EF4-FFF2-40B4-BE49-F238E27FC236}">
                <a16:creationId xmlns:a16="http://schemas.microsoft.com/office/drawing/2014/main" id="{6D9D1B33-A867-666D-F911-4E27F90A47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26182" y="4066463"/>
            <a:ext cx="358775" cy="73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9" name="Rectangle 37">
            <a:extLst>
              <a:ext uri="{FF2B5EF4-FFF2-40B4-BE49-F238E27FC236}">
                <a16:creationId xmlns:a16="http://schemas.microsoft.com/office/drawing/2014/main" id="{7F43307D-A522-3CAD-85F6-54EA09929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294" y="4426825"/>
            <a:ext cx="7921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M2</a:t>
            </a:r>
          </a:p>
        </p:txBody>
      </p:sp>
      <p:sp>
        <p:nvSpPr>
          <p:cNvPr id="30" name="Rectangle 38">
            <a:extLst>
              <a:ext uri="{FF2B5EF4-FFF2-40B4-BE49-F238E27FC236}">
                <a16:creationId xmlns:a16="http://schemas.microsoft.com/office/drawing/2014/main" id="{FAE60166-5F63-A4DE-2957-19CDBFF6E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44" y="5003087"/>
            <a:ext cx="7921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M1</a:t>
            </a:r>
          </a:p>
        </p:txBody>
      </p:sp>
      <p:sp>
        <p:nvSpPr>
          <p:cNvPr id="31" name="AutoShape 39">
            <a:extLst>
              <a:ext uri="{FF2B5EF4-FFF2-40B4-BE49-F238E27FC236}">
                <a16:creationId xmlns:a16="http://schemas.microsoft.com/office/drawing/2014/main" id="{9B79A797-91CA-62EF-E02D-30FC0F41904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564294" y="4201400"/>
            <a:ext cx="9366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2" name="Freeform 40">
            <a:extLst>
              <a:ext uri="{FF2B5EF4-FFF2-40B4-BE49-F238E27FC236}">
                <a16:creationId xmlns:a16="http://schemas.microsoft.com/office/drawing/2014/main" id="{033CEE0E-55EC-111A-D2E8-A0F87FBED807}"/>
              </a:ext>
            </a:extLst>
          </p:cNvPr>
          <p:cNvSpPr>
            <a:spLocks noEditPoints="1"/>
          </p:cNvSpPr>
          <p:nvPr/>
        </p:nvSpPr>
        <p:spPr bwMode="auto">
          <a:xfrm>
            <a:off x="7596044" y="4339513"/>
            <a:ext cx="873125" cy="212725"/>
          </a:xfrm>
          <a:custGeom>
            <a:avLst/>
            <a:gdLst>
              <a:gd name="T0" fmla="*/ 0 w 550"/>
              <a:gd name="T1" fmla="*/ 0 h 134"/>
              <a:gd name="T2" fmla="*/ 275 w 550"/>
              <a:gd name="T3" fmla="*/ 0 h 134"/>
              <a:gd name="T4" fmla="*/ 0 w 550"/>
              <a:gd name="T5" fmla="*/ 134 h 134"/>
              <a:gd name="T6" fmla="*/ 275 w 550"/>
              <a:gd name="T7" fmla="*/ 134 h 134"/>
              <a:gd name="T8" fmla="*/ 550 w 550"/>
              <a:gd name="T9" fmla="*/ 67 h 134"/>
              <a:gd name="T10" fmla="*/ 275 w 550"/>
              <a:gd name="T11" fmla="*/ 67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0" h="134">
                <a:moveTo>
                  <a:pt x="0" y="0"/>
                </a:moveTo>
                <a:lnTo>
                  <a:pt x="275" y="0"/>
                </a:lnTo>
                <a:moveTo>
                  <a:pt x="0" y="134"/>
                </a:moveTo>
                <a:lnTo>
                  <a:pt x="275" y="134"/>
                </a:lnTo>
                <a:moveTo>
                  <a:pt x="550" y="67"/>
                </a:moveTo>
                <a:lnTo>
                  <a:pt x="275" y="67"/>
                </a:lnTo>
              </a:path>
            </a:pathLst>
          </a:custGeom>
          <a:noFill/>
          <a:ln w="2540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3" name="Freeform 41">
            <a:extLst>
              <a:ext uri="{FF2B5EF4-FFF2-40B4-BE49-F238E27FC236}">
                <a16:creationId xmlns:a16="http://schemas.microsoft.com/office/drawing/2014/main" id="{8766C853-B164-3587-65B9-DCCCEAF916F6}"/>
              </a:ext>
            </a:extLst>
          </p:cNvPr>
          <p:cNvSpPr>
            <a:spLocks/>
          </p:cNvSpPr>
          <p:nvPr/>
        </p:nvSpPr>
        <p:spPr bwMode="auto">
          <a:xfrm>
            <a:off x="7750032" y="4233150"/>
            <a:ext cx="566737" cy="425450"/>
          </a:xfrm>
          <a:custGeom>
            <a:avLst/>
            <a:gdLst>
              <a:gd name="T0" fmla="*/ 426 w 426"/>
              <a:gd name="T1" fmla="*/ 160 h 320"/>
              <a:gd name="T2" fmla="*/ 128 w 426"/>
              <a:gd name="T3" fmla="*/ 320 h 320"/>
              <a:gd name="T4" fmla="*/ 128 w 426"/>
              <a:gd name="T5" fmla="*/ 320 h 320"/>
              <a:gd name="T6" fmla="*/ 0 w 426"/>
              <a:gd name="T7" fmla="*/ 320 h 320"/>
              <a:gd name="T8" fmla="*/ 0 w 426"/>
              <a:gd name="T9" fmla="*/ 0 h 320"/>
              <a:gd name="T10" fmla="*/ 0 w 426"/>
              <a:gd name="T11" fmla="*/ 0 h 320"/>
              <a:gd name="T12" fmla="*/ 128 w 426"/>
              <a:gd name="T13" fmla="*/ 0 h 320"/>
              <a:gd name="T14" fmla="*/ 426 w 426"/>
              <a:gd name="T15" fmla="*/ 16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128" y="320"/>
                </a:ln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0" y="0"/>
                </a:ln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4" name="Freeform 42">
            <a:extLst>
              <a:ext uri="{FF2B5EF4-FFF2-40B4-BE49-F238E27FC236}">
                <a16:creationId xmlns:a16="http://schemas.microsoft.com/office/drawing/2014/main" id="{EF828A1E-4E39-6EE2-906D-2D08F5F8224D}"/>
              </a:ext>
            </a:extLst>
          </p:cNvPr>
          <p:cNvSpPr>
            <a:spLocks/>
          </p:cNvSpPr>
          <p:nvPr/>
        </p:nvSpPr>
        <p:spPr bwMode="auto">
          <a:xfrm>
            <a:off x="7750032" y="4233150"/>
            <a:ext cx="566737" cy="425450"/>
          </a:xfrm>
          <a:custGeom>
            <a:avLst/>
            <a:gdLst>
              <a:gd name="T0" fmla="*/ 426 w 426"/>
              <a:gd name="T1" fmla="*/ 160 h 320"/>
              <a:gd name="T2" fmla="*/ 128 w 426"/>
              <a:gd name="T3" fmla="*/ 320 h 320"/>
              <a:gd name="T4" fmla="*/ 128 w 426"/>
              <a:gd name="T5" fmla="*/ 320 h 320"/>
              <a:gd name="T6" fmla="*/ 0 w 426"/>
              <a:gd name="T7" fmla="*/ 320 h 320"/>
              <a:gd name="T8" fmla="*/ 0 w 426"/>
              <a:gd name="T9" fmla="*/ 0 h 320"/>
              <a:gd name="T10" fmla="*/ 0 w 426"/>
              <a:gd name="T11" fmla="*/ 0 h 320"/>
              <a:gd name="T12" fmla="*/ 128 w 426"/>
              <a:gd name="T13" fmla="*/ 0 h 320"/>
              <a:gd name="T14" fmla="*/ 426 w 426"/>
              <a:gd name="T15" fmla="*/ 16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128" y="320"/>
                </a:ln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0" y="0"/>
                </a:ln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noFill/>
          <a:ln w="2540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5" name="Rectangle 43">
            <a:extLst>
              <a:ext uri="{FF2B5EF4-FFF2-40B4-BE49-F238E27FC236}">
                <a16:creationId xmlns:a16="http://schemas.microsoft.com/office/drawing/2014/main" id="{BB3FB733-10E1-137B-9062-C3026B8BF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3431" y="3995025"/>
            <a:ext cx="7921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w1</a:t>
            </a:r>
          </a:p>
        </p:txBody>
      </p:sp>
      <p:sp>
        <p:nvSpPr>
          <p:cNvPr id="36" name="Rectangle 44">
            <a:extLst>
              <a:ext uri="{FF2B5EF4-FFF2-40B4-BE49-F238E27FC236}">
                <a16:creationId xmlns:a16="http://schemas.microsoft.com/office/drawing/2014/main" id="{DC79FE1B-FF23-F956-D5DA-05BC1F688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7532" y="4355387"/>
            <a:ext cx="115252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(a⊕b)</a:t>
            </a:r>
          </a:p>
        </p:txBody>
      </p:sp>
      <p:sp>
        <p:nvSpPr>
          <p:cNvPr id="37" name="Rectangle 45">
            <a:extLst>
              <a:ext uri="{FF2B5EF4-FFF2-40B4-BE49-F238E27FC236}">
                <a16:creationId xmlns:a16="http://schemas.microsoft.com/office/drawing/2014/main" id="{20781421-B78E-5415-F6A4-7C22DCD3B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794" y="5003087"/>
            <a:ext cx="57467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ab</a:t>
            </a:r>
          </a:p>
        </p:txBody>
      </p:sp>
      <p:sp>
        <p:nvSpPr>
          <p:cNvPr id="38" name="Line 46">
            <a:extLst>
              <a:ext uri="{FF2B5EF4-FFF2-40B4-BE49-F238E27FC236}">
                <a16:creationId xmlns:a16="http://schemas.microsoft.com/office/drawing/2014/main" id="{EC065BA2-F4E8-6092-BCAB-F1B31AD6C6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65593" y="5003088"/>
            <a:ext cx="287338" cy="144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" name="Rectangle 47">
            <a:extLst>
              <a:ext uri="{FF2B5EF4-FFF2-40B4-BE49-F238E27FC236}">
                <a16:creationId xmlns:a16="http://schemas.microsoft.com/office/drawing/2014/main" id="{62735965-A386-3AF4-FF1B-22C1F04D6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3306" y="4641137"/>
            <a:ext cx="1943100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(a⊕b) c_in + ab</a:t>
            </a:r>
          </a:p>
        </p:txBody>
      </p:sp>
      <p:sp>
        <p:nvSpPr>
          <p:cNvPr id="40" name="Line 48">
            <a:extLst>
              <a:ext uri="{FF2B5EF4-FFF2-40B4-BE49-F238E27FC236}">
                <a16:creationId xmlns:a16="http://schemas.microsoft.com/office/drawing/2014/main" id="{3BD53198-076C-4E7B-6999-64306BFB43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5681" y="4498263"/>
            <a:ext cx="0" cy="3603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41" name="AutoShape 49">
            <a:extLst>
              <a:ext uri="{FF2B5EF4-FFF2-40B4-BE49-F238E27FC236}">
                <a16:creationId xmlns:a16="http://schemas.microsoft.com/office/drawing/2014/main" id="{867417E3-1F0A-73D4-60CD-FAFDA31A4038}"/>
              </a:ext>
            </a:extLst>
          </p:cNvPr>
          <p:cNvCxnSpPr>
            <a:cxnSpLocks noChangeShapeType="1"/>
            <a:stCxn id="32" idx="0"/>
          </p:cNvCxnSpPr>
          <p:nvPr/>
        </p:nvCxnSpPr>
        <p:spPr bwMode="auto">
          <a:xfrm flipH="1">
            <a:off x="7008669" y="4339512"/>
            <a:ext cx="574675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50">
            <a:extLst>
              <a:ext uri="{FF2B5EF4-FFF2-40B4-BE49-F238E27FC236}">
                <a16:creationId xmlns:a16="http://schemas.microsoft.com/office/drawing/2014/main" id="{E6A9E66D-7D1A-43DA-4E3C-5D74D1CC4364}"/>
              </a:ext>
            </a:extLst>
          </p:cNvPr>
          <p:cNvCxnSpPr>
            <a:cxnSpLocks noChangeShapeType="1"/>
            <a:stCxn id="32" idx="2"/>
          </p:cNvCxnSpPr>
          <p:nvPr/>
        </p:nvCxnSpPr>
        <p:spPr bwMode="auto">
          <a:xfrm flipH="1" flipV="1">
            <a:off x="7389669" y="4549063"/>
            <a:ext cx="193675" cy="3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51">
            <a:extLst>
              <a:ext uri="{FF2B5EF4-FFF2-40B4-BE49-F238E27FC236}">
                <a16:creationId xmlns:a16="http://schemas.microsoft.com/office/drawing/2014/main" id="{A4B0F71E-0187-A28D-FF2E-CB9C05120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944" y="4945937"/>
            <a:ext cx="7921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w2</a:t>
            </a:r>
          </a:p>
        </p:txBody>
      </p:sp>
      <p:graphicFrame>
        <p:nvGraphicFramePr>
          <p:cNvPr id="44" name="Object 52">
            <a:extLst>
              <a:ext uri="{FF2B5EF4-FFF2-40B4-BE49-F238E27FC236}">
                <a16:creationId xmlns:a16="http://schemas.microsoft.com/office/drawing/2014/main" id="{5236D05F-403E-9DC2-F408-ED5D1D0802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0981" y="2782175"/>
          <a:ext cx="2755900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1269720" imgH="368280" progId="Equation.3">
                  <p:embed/>
                </p:oleObj>
              </mc:Choice>
              <mc:Fallback>
                <p:oleObj name="方程式" r:id="rId3" imgW="1269720" imgH="368280" progId="Equation.3">
                  <p:embed/>
                  <p:pic>
                    <p:nvPicPr>
                      <p:cNvPr id="44" name="Object 52">
                        <a:extLst>
                          <a:ext uri="{FF2B5EF4-FFF2-40B4-BE49-F238E27FC236}">
                            <a16:creationId xmlns:a16="http://schemas.microsoft.com/office/drawing/2014/main" id="{5236D05F-403E-9DC2-F408-ED5D1D0802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0981" y="2782175"/>
                        <a:ext cx="2755900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文字方塊 45">
            <a:extLst>
              <a:ext uri="{FF2B5EF4-FFF2-40B4-BE49-F238E27FC236}">
                <a16:creationId xmlns:a16="http://schemas.microsoft.com/office/drawing/2014/main" id="{4B92FA77-3B87-1330-4CDE-6D52878C34DC}"/>
              </a:ext>
            </a:extLst>
          </p:cNvPr>
          <p:cNvSpPr txBox="1"/>
          <p:nvPr/>
        </p:nvSpPr>
        <p:spPr>
          <a:xfrm>
            <a:off x="876987" y="1663646"/>
            <a:ext cx="8777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You can implement a full adder with (2 half adder  and  1 or gate).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97041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40" name="投影片編號版面配置區 10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91F00D-433D-4A41-BAB7-3EA273741B20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 b="1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0933CA1-E68E-73AE-B8DF-15DDF79B5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1" y="1135856"/>
            <a:ext cx="11344031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(a)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Using Verilog to implement a 1-bit Full Adder</a:t>
            </a:r>
          </a:p>
          <a:p>
            <a:pPr>
              <a:defRPr/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6912" lvl="2" indent="0">
              <a:buNone/>
              <a:defRPr/>
            </a:pPr>
            <a:r>
              <a:rPr lang="zh-TW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Please implement with 3 methods</a:t>
            </a:r>
          </a:p>
          <a:p>
            <a:pPr marL="1471612" lvl="3" indent="-457200">
              <a:buClrTx/>
              <a:buSzPct val="100000"/>
              <a:buFont typeface="+mj-lt"/>
              <a:buAutoNum type="arabicParenR"/>
              <a:defRPr/>
            </a:pPr>
            <a:r>
              <a:rPr lang="en-US" altLang="zh-TW" sz="1600" kern="0" dirty="0">
                <a:latin typeface="Arial" panose="020B0604020202020204" pitchFamily="34" charset="0"/>
                <a:cs typeface="Arial" panose="020B0604020202020204" pitchFamily="34" charset="0"/>
              </a:rPr>
              <a:t>Structural description(</a:t>
            </a:r>
            <a:r>
              <a:rPr lang="en-US" altLang="zh-TW" sz="1600" b="1" dirty="0"/>
              <a:t>with  2 half adder  +  1 or gate)</a:t>
            </a:r>
            <a:endParaRPr lang="en-US" altLang="zh-TW" sz="16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71612" lvl="3" indent="-457200">
              <a:buClrTx/>
              <a:buSzPct val="100000"/>
              <a:buFont typeface="+mj-lt"/>
              <a:buAutoNum type="arabicParenR"/>
              <a:defRPr/>
            </a:pPr>
            <a:r>
              <a:rPr lang="en-US" altLang="zh-TW" sz="1600" kern="0" dirty="0">
                <a:latin typeface="Arial" panose="020B0604020202020204" pitchFamily="34" charset="0"/>
                <a:cs typeface="Arial" panose="020B0604020202020204" pitchFamily="34" charset="0"/>
              </a:rPr>
              <a:t>Data flow description</a:t>
            </a:r>
          </a:p>
          <a:p>
            <a:pPr marL="1471612" lvl="3" indent="-457200">
              <a:buClrTx/>
              <a:buSzPct val="100000"/>
              <a:buFont typeface="+mj-lt"/>
              <a:buAutoNum type="arabicParenR"/>
              <a:defRPr/>
            </a:pPr>
            <a:r>
              <a:rPr lang="en-US" altLang="zh-TW" sz="1600" kern="0" dirty="0">
                <a:latin typeface="Arial" panose="020B0604020202020204" pitchFamily="34" charset="0"/>
                <a:cs typeface="Arial" panose="020B0604020202020204" pitchFamily="34" charset="0"/>
              </a:rPr>
              <a:t>Behavioral description</a:t>
            </a:r>
          </a:p>
          <a:p>
            <a:pPr marL="801687" lvl="1" indent="-457200">
              <a:buClrTx/>
              <a:buSzPct val="100000"/>
              <a:buFont typeface="+mj-lt"/>
              <a:buAutoNum type="arabicParenR"/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1687" lvl="1" indent="-457200">
              <a:buClrTx/>
              <a:buSzPct val="100000"/>
              <a:buFont typeface="+mj-lt"/>
              <a:buAutoNum type="arabicParenR"/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(b) Simulation with waveform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42104E-9A48-EC31-11FB-CCD982375501}"/>
              </a:ext>
            </a:extLst>
          </p:cNvPr>
          <p:cNvSpPr txBox="1">
            <a:spLocks noChangeArrowheads="1"/>
          </p:cNvSpPr>
          <p:nvPr/>
        </p:nvSpPr>
        <p:spPr>
          <a:xfrm>
            <a:off x="488272" y="215909"/>
            <a:ext cx="11344031" cy="12065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defRPr/>
            </a:pP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</a:rPr>
              <a:t>Lab II - </a:t>
            </a:r>
            <a:r>
              <a:rPr lang="en-US" altLang="zh-TW" sz="3600" b="1" dirty="0">
                <a:ea typeface="標楷體" panose="03000509000000000000" pitchFamily="65" charset="-120"/>
              </a:rPr>
              <a:t>Full Adder</a:t>
            </a:r>
          </a:p>
          <a:p>
            <a:pPr>
              <a:defRPr/>
            </a:pPr>
            <a:endParaRPr lang="en-US" altLang="zh-TW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601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Lab II - Simulation with waveform</a:t>
            </a:r>
          </a:p>
        </p:txBody>
      </p:sp>
      <p:sp>
        <p:nvSpPr>
          <p:cNvPr id="55301" name="投影片編號版面配置區 10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CDC310E-6DEA-4488-B5EE-0D976D4D53FD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 b="1"/>
          </a:p>
        </p:txBody>
      </p:sp>
      <p:pic>
        <p:nvPicPr>
          <p:cNvPr id="6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80" y="2152819"/>
            <a:ext cx="6368181" cy="316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026701" y="1894061"/>
          <a:ext cx="2221385" cy="3684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2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2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439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z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左-右雙向箭號 7"/>
          <p:cNvSpPr/>
          <p:nvPr/>
        </p:nvSpPr>
        <p:spPr bwMode="auto">
          <a:xfrm>
            <a:off x="7258863" y="3850089"/>
            <a:ext cx="1477836" cy="366856"/>
          </a:xfrm>
          <a:prstGeom prst="leftRightArrow">
            <a:avLst>
              <a:gd name="adj1" fmla="val 50000"/>
              <a:gd name="adj2" fmla="val 94370"/>
            </a:avLst>
          </a:prstGeom>
          <a:solidFill>
            <a:schemeClr val="tx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463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13875" y="277814"/>
            <a:ext cx="8507413" cy="12065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TW" sz="3600" b="1" kern="0" dirty="0">
                <a:ea typeface="+mj-ea"/>
                <a:cs typeface="Arial" panose="020B0604020202020204" pitchFamily="34" charset="0"/>
              </a:rPr>
              <a:t>Notice</a:t>
            </a:r>
            <a:endParaRPr lang="zh-TW" altLang="en-US" sz="3600" b="1" kern="0" dirty="0">
              <a:ea typeface="+mj-ea"/>
              <a:cs typeface="Arial" panose="020B0604020202020204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034717" y="1291808"/>
            <a:ext cx="8507413" cy="4567237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TW" altLang="en-US" sz="2400" kern="0" dirty="0">
                <a:ea typeface="標楷體" pitchFamily="65" charset="-120"/>
                <a:cs typeface="Arial" panose="020B0604020202020204" pitchFamily="34" charset="0"/>
              </a:rPr>
              <a:t>請勿在桌面建立 </a:t>
            </a:r>
            <a:r>
              <a:rPr lang="en-US" altLang="zh-TW" sz="2400" kern="0" dirty="0">
                <a:cs typeface="Arial" panose="020B0604020202020204" pitchFamily="34" charset="0"/>
              </a:rPr>
              <a:t>Project</a:t>
            </a:r>
            <a:r>
              <a:rPr lang="zh-TW" altLang="en-US" sz="2400" kern="0" dirty="0">
                <a:cs typeface="Arial" panose="020B0604020202020204" pitchFamily="34" charset="0"/>
              </a:rPr>
              <a:t> </a:t>
            </a:r>
            <a:r>
              <a:rPr lang="zh-TW" altLang="en-US" sz="2400" kern="0" dirty="0">
                <a:ea typeface="標楷體" pitchFamily="65" charset="-120"/>
                <a:cs typeface="Arial" panose="020B0604020202020204" pitchFamily="34" charset="0"/>
              </a:rPr>
              <a:t>及</a:t>
            </a:r>
            <a:r>
              <a:rPr lang="zh-TW" altLang="en-US" sz="2400" kern="0" dirty="0">
                <a:solidFill>
                  <a:srgbClr val="FF0000"/>
                </a:solidFill>
                <a:ea typeface="標楷體" pitchFamily="65" charset="-120"/>
                <a:cs typeface="Arial" panose="020B0604020202020204" pitchFamily="34" charset="0"/>
              </a:rPr>
              <a:t>請勿命名中文資料夾</a:t>
            </a:r>
            <a:endParaRPr lang="en-US" altLang="zh-TW" sz="2400" kern="0" dirty="0">
              <a:solidFill>
                <a:srgbClr val="FF0000"/>
              </a:solidFill>
              <a:ea typeface="標楷體" pitchFamily="65" charset="-12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TW" sz="2400" kern="0" dirty="0"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400" kern="0" dirty="0">
                <a:cs typeface="Arial" panose="020B0604020202020204" pitchFamily="34" charset="0"/>
              </a:rPr>
              <a:t>Device family </a:t>
            </a:r>
            <a:r>
              <a:rPr lang="zh-TW" altLang="en-US" sz="2400" kern="0" dirty="0">
                <a:ea typeface="標楷體" pitchFamily="65" charset="-120"/>
                <a:cs typeface="Arial" panose="020B0604020202020204" pitchFamily="34" charset="0"/>
              </a:rPr>
              <a:t>請確認與 </a:t>
            </a:r>
            <a:r>
              <a:rPr lang="en-US" altLang="zh-TW" sz="2400" kern="0" dirty="0">
                <a:cs typeface="Arial" panose="020B0604020202020204" pitchFamily="34" charset="0"/>
              </a:rPr>
              <a:t>FPGA Chip</a:t>
            </a:r>
            <a:r>
              <a:rPr lang="zh-TW" altLang="en-US" sz="2400" kern="0" dirty="0">
                <a:cs typeface="Arial" panose="020B0604020202020204" pitchFamily="34" charset="0"/>
              </a:rPr>
              <a:t> </a:t>
            </a:r>
            <a:r>
              <a:rPr lang="zh-TW" altLang="en-US" sz="2400" kern="0" dirty="0">
                <a:ea typeface="標楷體" pitchFamily="65" charset="-120"/>
                <a:cs typeface="Arial" panose="020B0604020202020204" pitchFamily="34" charset="0"/>
              </a:rPr>
              <a:t>符合</a:t>
            </a:r>
            <a:r>
              <a:rPr lang="zh-TW" altLang="en-US" sz="2400" kern="0" dirty="0">
                <a:cs typeface="Arial" panose="020B0604020202020204" pitchFamily="34" charset="0"/>
              </a:rPr>
              <a:t> </a:t>
            </a:r>
            <a:r>
              <a:rPr lang="en-US" altLang="zh-TW" sz="2400" kern="0">
                <a:cs typeface="Arial" panose="020B0604020202020204" pitchFamily="34" charset="0"/>
              </a:rPr>
              <a:t>(</a:t>
            </a:r>
            <a:r>
              <a:rPr lang="en-US" altLang="zh-TW" sz="2400" kern="0">
                <a:solidFill>
                  <a:srgbClr val="FF0000"/>
                </a:solidFill>
                <a:cs typeface="Arial" panose="020B0604020202020204" pitchFamily="34" charset="0"/>
              </a:rPr>
              <a:t>5CEFA4F23C7</a:t>
            </a:r>
            <a:r>
              <a:rPr lang="en-US" altLang="zh-TW" sz="2400" kern="0">
                <a:cs typeface="Arial" panose="020B0604020202020204" pitchFamily="34" charset="0"/>
              </a:rPr>
              <a:t>)</a:t>
            </a:r>
            <a:endParaRPr lang="en-US" altLang="zh-TW" sz="2400" kern="0" dirty="0"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TW" sz="2400" kern="0" dirty="0"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400" kern="0" dirty="0">
                <a:cs typeface="Arial" panose="020B0604020202020204" pitchFamily="34" charset="0"/>
              </a:rPr>
              <a:t>Top module name &amp;</a:t>
            </a:r>
            <a:r>
              <a:rPr lang="zh-TW" altLang="en-US" sz="2400" kern="0" dirty="0">
                <a:cs typeface="Arial" panose="020B0604020202020204" pitchFamily="34" charset="0"/>
              </a:rPr>
              <a:t> </a:t>
            </a:r>
            <a:r>
              <a:rPr lang="en-US" altLang="zh-TW" sz="2400" kern="0" dirty="0">
                <a:cs typeface="Arial" panose="020B0604020202020204" pitchFamily="34" charset="0"/>
              </a:rPr>
              <a:t>Project name </a:t>
            </a:r>
            <a:r>
              <a:rPr lang="zh-TW" altLang="en-US" sz="2400" kern="0" dirty="0">
                <a:solidFill>
                  <a:srgbClr val="FF0000"/>
                </a:solidFill>
                <a:ea typeface="標楷體" pitchFamily="65" charset="-120"/>
                <a:cs typeface="Arial" panose="020B0604020202020204" pitchFamily="34" charset="0"/>
              </a:rPr>
              <a:t>需要一致</a:t>
            </a:r>
            <a:endParaRPr lang="en-US" altLang="zh-TW" sz="2400" kern="0" dirty="0">
              <a:solidFill>
                <a:srgbClr val="FF0000"/>
              </a:solidFill>
              <a:ea typeface="標楷體" pitchFamily="65" charset="-12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TW" sz="2400" kern="0" dirty="0"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TW" altLang="en-US" sz="2400" kern="0" dirty="0">
                <a:ea typeface="標楷體" pitchFamily="65" charset="-120"/>
                <a:cs typeface="Arial" panose="020B0604020202020204" pitchFamily="34" charset="0"/>
              </a:rPr>
              <a:t>確認</a:t>
            </a:r>
            <a:r>
              <a:rPr lang="zh-TW" altLang="en-US" sz="2400" kern="0" dirty="0">
                <a:cs typeface="Arial" panose="020B0604020202020204" pitchFamily="34" charset="0"/>
              </a:rPr>
              <a:t> </a:t>
            </a:r>
            <a:r>
              <a:rPr lang="en-US" altLang="zh-TW" sz="2400" kern="0" dirty="0">
                <a:solidFill>
                  <a:srgbClr val="0070C0"/>
                </a:solidFill>
                <a:cs typeface="Arial" panose="020B0604020202020204" pitchFamily="34" charset="0"/>
              </a:rPr>
              <a:t>module … endmodule </a:t>
            </a:r>
            <a:r>
              <a:rPr lang="zh-TW" altLang="en-US" sz="2400" kern="0" dirty="0">
                <a:ea typeface="標楷體" pitchFamily="65" charset="-120"/>
                <a:cs typeface="Arial" panose="020B0604020202020204" pitchFamily="34" charset="0"/>
              </a:rPr>
              <a:t>為</a:t>
            </a:r>
            <a:r>
              <a:rPr lang="en-US" altLang="zh-TW" sz="2400" kern="0" dirty="0">
                <a:cs typeface="Arial" panose="020B0604020202020204" pitchFamily="34" charset="0"/>
              </a:rPr>
              <a:t>keyword</a:t>
            </a:r>
            <a:r>
              <a:rPr lang="zh-TW" altLang="en-US" sz="2400" kern="0" dirty="0">
                <a:cs typeface="Arial" panose="020B0604020202020204" pitchFamily="34" charset="0"/>
              </a:rPr>
              <a:t> </a:t>
            </a:r>
            <a:r>
              <a:rPr lang="zh-TW" altLang="en-US" sz="2400" kern="0" dirty="0">
                <a:ea typeface="標楷體" pitchFamily="65" charset="-120"/>
                <a:cs typeface="Arial" panose="020B0604020202020204" pitchFamily="34" charset="0"/>
              </a:rPr>
              <a:t>變成</a:t>
            </a:r>
            <a:r>
              <a:rPr lang="zh-TW" altLang="en-US" sz="2400" kern="0" dirty="0">
                <a:solidFill>
                  <a:srgbClr val="0070C0"/>
                </a:solidFill>
                <a:ea typeface="標楷體" pitchFamily="65" charset="-120"/>
                <a:cs typeface="Arial" panose="020B0604020202020204" pitchFamily="34" charset="0"/>
              </a:rPr>
              <a:t>藍色字體</a:t>
            </a:r>
            <a:endParaRPr lang="en-US" altLang="zh-TW" sz="2400" kern="0" dirty="0">
              <a:solidFill>
                <a:srgbClr val="0070C0"/>
              </a:solidFill>
              <a:ea typeface="標楷體" pitchFamily="65" charset="-120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SzPct val="65000"/>
              <a:defRPr/>
            </a:pPr>
            <a:endParaRPr lang="en-US" altLang="zh-TW" sz="2400" kern="0" dirty="0"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TW" sz="2400" kern="0" dirty="0">
              <a:cs typeface="Arial" panose="020B0604020202020204" pitchFamily="34" charset="0"/>
            </a:endParaRPr>
          </a:p>
        </p:txBody>
      </p:sp>
      <p:sp>
        <p:nvSpPr>
          <p:cNvPr id="58372" name="投影片編號版面配置區 10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9762E1-67F5-4388-9FED-85AC3A4D38F4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 b="1"/>
          </a:p>
        </p:txBody>
      </p:sp>
    </p:spTree>
    <p:extLst>
      <p:ext uri="{BB962C8B-B14F-4D97-AF65-F5344CB8AC3E}">
        <p14:creationId xmlns:p14="http://schemas.microsoft.com/office/powerpoint/2010/main" val="527517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31387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一直按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3" name="投影片編號版面配置區 9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082F42-0CA3-4E75-803E-2FEDCAAB785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 b="1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5922678-FC77-7AE4-A169-F8D252173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320" y="1562071"/>
            <a:ext cx="6269406" cy="45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28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31387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勾選選項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3" name="投影片編號版面配置區 9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082F42-0CA3-4E75-803E-2FEDCAAB785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200" b="1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E9983E-692F-A9BC-66F5-8FA0DF7EB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232" y="1809474"/>
            <a:ext cx="5801535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82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31387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完成後勾選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Launch USB Blaster II driver installation</a:t>
            </a: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3" name="投影片編號版面配置區 9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082F42-0CA3-4E75-803E-2FEDCAAB785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200" b="1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DAE4C5-0590-4782-31D9-062D5B8A8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092" y="1724392"/>
            <a:ext cx="6927952" cy="474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82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31387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跳出裝置驅動程式安裝精靈後一直按下一步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3" name="投影片編號版面配置區 9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082F42-0CA3-4E75-803E-2FEDCAAB785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200" b="1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6F27C85-05A3-5754-828B-32007F0F1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549" y="2150231"/>
            <a:ext cx="4848902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76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31387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出現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可以使用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就完成安裝了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3" name="投影片編號版面配置區 9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082F42-0CA3-4E75-803E-2FEDCAAB785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TW" sz="1200" b="1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1043D64-7220-E048-9602-1B35D003F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744360"/>
            <a:ext cx="5696745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8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CF63A69-D956-0719-1A9D-FD8507CE7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309779"/>
            <a:ext cx="3105583" cy="1905266"/>
          </a:xfrm>
          <a:prstGeom prst="rect">
            <a:avLst/>
          </a:prstGeom>
        </p:spPr>
      </p:pic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(1/19)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31387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Getting Started – </a:t>
            </a:r>
          </a:p>
          <a:p>
            <a:pPr lvl="1" eaLnBrk="1" hangingPunct="1">
              <a:buClr>
                <a:schemeClr val="accent1"/>
              </a:buCl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Start the Quartus II software</a:t>
            </a: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3" name="投影片編號版面配置區 9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082F42-0CA3-4E75-803E-2FEDCAAB785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200" b="1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1305" b="3494"/>
          <a:stretch/>
        </p:blipFill>
        <p:spPr>
          <a:xfrm>
            <a:off x="4638124" y="2202262"/>
            <a:ext cx="6944276" cy="3768869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 bwMode="auto">
          <a:xfrm>
            <a:off x="3671682" y="4086696"/>
            <a:ext cx="849518" cy="351433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10" name="矩形 1"/>
          <p:cNvSpPr>
            <a:spLocks noChangeArrowheads="1"/>
          </p:cNvSpPr>
          <p:nvPr/>
        </p:nvSpPr>
        <p:spPr bwMode="auto">
          <a:xfrm>
            <a:off x="860953" y="4417175"/>
            <a:ext cx="1254729" cy="112243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9484143"/>
      </p:ext>
    </p:extLst>
  </p:cSld>
  <p:clrMapOvr>
    <a:masterClrMapping/>
  </p:clrMapOvr>
</p:sld>
</file>

<file path=ppt/theme/theme1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2546</TotalTime>
  <Words>1021</Words>
  <Application>Microsoft Office PowerPoint</Application>
  <PresentationFormat>寬螢幕</PresentationFormat>
  <Paragraphs>313</Paragraphs>
  <Slides>39</Slides>
  <Notes>11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39</vt:i4>
      </vt:variant>
    </vt:vector>
  </HeadingPairs>
  <TitlesOfParts>
    <vt:vector size="47" baseType="lpstr">
      <vt:lpstr>標楷體</vt:lpstr>
      <vt:lpstr>Arial</vt:lpstr>
      <vt:lpstr>Calibri</vt:lpstr>
      <vt:lpstr>Times New Roman</vt:lpstr>
      <vt:lpstr>Wingdings</vt:lpstr>
      <vt:lpstr>4_Edge</vt:lpstr>
      <vt:lpstr>Visio</vt:lpstr>
      <vt:lpstr>方程式</vt:lpstr>
      <vt:lpstr>LAB - 04</vt:lpstr>
      <vt:lpstr>Install Quartus II</vt:lpstr>
      <vt:lpstr>Install Quartus II</vt:lpstr>
      <vt:lpstr>Install Quartus II</vt:lpstr>
      <vt:lpstr>Install Quartus II</vt:lpstr>
      <vt:lpstr>Install Quartus II</vt:lpstr>
      <vt:lpstr>Install Quartus II</vt:lpstr>
      <vt:lpstr>Install Quartus II</vt:lpstr>
      <vt:lpstr>Quartus II Tutorial (1/19)</vt:lpstr>
      <vt:lpstr>PowerPoint 簡報</vt:lpstr>
      <vt:lpstr>PowerPoint 簡報</vt:lpstr>
      <vt:lpstr>Quartus II Tutorial (4/19)</vt:lpstr>
      <vt:lpstr>Quartus II Tutorial (5/19)</vt:lpstr>
      <vt:lpstr>Quartus II Tutorial (6/19)</vt:lpstr>
      <vt:lpstr>Quartus II Tutorial (7/19)</vt:lpstr>
      <vt:lpstr>Quartus II Tutorial (8/19)</vt:lpstr>
      <vt:lpstr>Quartus II Tutorial (9/19)</vt:lpstr>
      <vt:lpstr>Quartus II Tutorial (10/19)</vt:lpstr>
      <vt:lpstr>Quartus II Tutorial (11/19)</vt:lpstr>
      <vt:lpstr>Quartus II Simulation (12/19)</vt:lpstr>
      <vt:lpstr>Quartus II Simulation (13/19)</vt:lpstr>
      <vt:lpstr>Quartus II Simulation (14/19)</vt:lpstr>
      <vt:lpstr>Quartus II Simulation (15/19)</vt:lpstr>
      <vt:lpstr>Quartus II Simulation (16/19)</vt:lpstr>
      <vt:lpstr>Quartus II Simulation (17/19)</vt:lpstr>
      <vt:lpstr>Quartus II Simulation (18/19)</vt:lpstr>
      <vt:lpstr>Quartus II Simulation (19/19)</vt:lpstr>
      <vt:lpstr>Quartus II Simulation Notice </vt:lpstr>
      <vt:lpstr>Lab I - Half Adder</vt:lpstr>
      <vt:lpstr>Lab I - Half Adder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Lab II - Simulation with waveform</vt:lpstr>
      <vt:lpstr>PowerPoint 簡報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- 02</dc:title>
  <dc:creator>User</dc:creator>
  <cp:lastModifiedBy>鄭宇倫</cp:lastModifiedBy>
  <cp:revision>105</cp:revision>
  <cp:lastPrinted>2015-09-04T02:53:59Z</cp:lastPrinted>
  <dcterms:created xsi:type="dcterms:W3CDTF">2015-09-03T02:51:47Z</dcterms:created>
  <dcterms:modified xsi:type="dcterms:W3CDTF">2022-10-07T01:35:41Z</dcterms:modified>
</cp:coreProperties>
</file>